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2"/>
  </p:notesMasterIdLst>
  <p:sldIdLst>
    <p:sldId id="257" r:id="rId2"/>
    <p:sldId id="298" r:id="rId3"/>
    <p:sldId id="368" r:id="rId4"/>
    <p:sldId id="367" r:id="rId5"/>
    <p:sldId id="299" r:id="rId6"/>
    <p:sldId id="386" r:id="rId7"/>
    <p:sldId id="387" r:id="rId8"/>
    <p:sldId id="325" r:id="rId9"/>
    <p:sldId id="297" r:id="rId10"/>
    <p:sldId id="350" r:id="rId11"/>
    <p:sldId id="256" r:id="rId12"/>
    <p:sldId id="262" r:id="rId13"/>
    <p:sldId id="263" r:id="rId14"/>
    <p:sldId id="264" r:id="rId15"/>
    <p:sldId id="265" r:id="rId16"/>
    <p:sldId id="266" r:id="rId17"/>
    <p:sldId id="351" r:id="rId18"/>
    <p:sldId id="268" r:id="rId19"/>
    <p:sldId id="269" r:id="rId20"/>
    <p:sldId id="270" r:id="rId21"/>
    <p:sldId id="271" r:id="rId22"/>
    <p:sldId id="272" r:id="rId23"/>
    <p:sldId id="273" r:id="rId24"/>
    <p:sldId id="274" r:id="rId25"/>
    <p:sldId id="275" r:id="rId26"/>
    <p:sldId id="276" r:id="rId27"/>
    <p:sldId id="352" r:id="rId28"/>
    <p:sldId id="277" r:id="rId29"/>
    <p:sldId id="278" r:id="rId30"/>
    <p:sldId id="281" r:id="rId31"/>
    <p:sldId id="279" r:id="rId32"/>
    <p:sldId id="284" r:id="rId33"/>
    <p:sldId id="280" r:id="rId34"/>
    <p:sldId id="282" r:id="rId35"/>
    <p:sldId id="283" r:id="rId36"/>
    <p:sldId id="287" r:id="rId37"/>
    <p:sldId id="288" r:id="rId38"/>
    <p:sldId id="290" r:id="rId39"/>
    <p:sldId id="289" r:id="rId40"/>
    <p:sldId id="291" r:id="rId41"/>
    <p:sldId id="292" r:id="rId42"/>
    <p:sldId id="293" r:id="rId43"/>
    <p:sldId id="296" r:id="rId44"/>
    <p:sldId id="353" r:id="rId45"/>
    <p:sldId id="326" r:id="rId46"/>
    <p:sldId id="327" r:id="rId47"/>
    <p:sldId id="328" r:id="rId48"/>
    <p:sldId id="329" r:id="rId49"/>
    <p:sldId id="330" r:id="rId50"/>
    <p:sldId id="331" r:id="rId51"/>
    <p:sldId id="332" r:id="rId52"/>
    <p:sldId id="333" r:id="rId53"/>
    <p:sldId id="334" r:id="rId54"/>
    <p:sldId id="335" r:id="rId55"/>
    <p:sldId id="336" r:id="rId56"/>
    <p:sldId id="337" r:id="rId57"/>
    <p:sldId id="338" r:id="rId58"/>
    <p:sldId id="339" r:id="rId59"/>
    <p:sldId id="340" r:id="rId60"/>
    <p:sldId id="341" r:id="rId61"/>
    <p:sldId id="342" r:id="rId62"/>
    <p:sldId id="343" r:id="rId63"/>
    <p:sldId id="344" r:id="rId64"/>
    <p:sldId id="345" r:id="rId65"/>
    <p:sldId id="346" r:id="rId66"/>
    <p:sldId id="347" r:id="rId67"/>
    <p:sldId id="348" r:id="rId68"/>
    <p:sldId id="349" r:id="rId69"/>
    <p:sldId id="376" r:id="rId70"/>
    <p:sldId id="377" r:id="rId71"/>
    <p:sldId id="378" r:id="rId72"/>
    <p:sldId id="379" r:id="rId73"/>
    <p:sldId id="380" r:id="rId74"/>
    <p:sldId id="369" r:id="rId75"/>
    <p:sldId id="370" r:id="rId76"/>
    <p:sldId id="389" r:id="rId77"/>
    <p:sldId id="371" r:id="rId78"/>
    <p:sldId id="388" r:id="rId79"/>
    <p:sldId id="372" r:id="rId80"/>
    <p:sldId id="373" r:id="rId81"/>
    <p:sldId id="374" r:id="rId82"/>
    <p:sldId id="375" r:id="rId83"/>
    <p:sldId id="381" r:id="rId84"/>
    <p:sldId id="382" r:id="rId85"/>
    <p:sldId id="383" r:id="rId86"/>
    <p:sldId id="384" r:id="rId87"/>
    <p:sldId id="385" r:id="rId88"/>
    <p:sldId id="302" r:id="rId89"/>
    <p:sldId id="304" r:id="rId90"/>
    <p:sldId id="307" r:id="rId91"/>
    <p:sldId id="310" r:id="rId92"/>
    <p:sldId id="309" r:id="rId93"/>
    <p:sldId id="308" r:id="rId94"/>
    <p:sldId id="311" r:id="rId95"/>
    <p:sldId id="312" r:id="rId96"/>
    <p:sldId id="321" r:id="rId97"/>
    <p:sldId id="320" r:id="rId98"/>
    <p:sldId id="318" r:id="rId99"/>
    <p:sldId id="317" r:id="rId100"/>
    <p:sldId id="316" r:id="rId101"/>
    <p:sldId id="315" r:id="rId102"/>
    <p:sldId id="314" r:id="rId103"/>
    <p:sldId id="313" r:id="rId104"/>
    <p:sldId id="322" r:id="rId105"/>
    <p:sldId id="323" r:id="rId106"/>
    <p:sldId id="324" r:id="rId107"/>
    <p:sldId id="354" r:id="rId108"/>
    <p:sldId id="355" r:id="rId109"/>
    <p:sldId id="356" r:id="rId110"/>
    <p:sldId id="357" r:id="rId111"/>
    <p:sldId id="358" r:id="rId112"/>
    <p:sldId id="359" r:id="rId113"/>
    <p:sldId id="360" r:id="rId114"/>
    <p:sldId id="361" r:id="rId115"/>
    <p:sldId id="362" r:id="rId116"/>
    <p:sldId id="363" r:id="rId117"/>
    <p:sldId id="364" r:id="rId118"/>
    <p:sldId id="365" r:id="rId119"/>
    <p:sldId id="366" r:id="rId120"/>
    <p:sldId id="295" r:id="rId121"/>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504D"/>
    <a:srgbClr val="F68E38"/>
    <a:srgbClr val="A7C46E"/>
    <a:srgbClr val="5294CA"/>
    <a:srgbClr val="CA6AD4"/>
    <a:srgbClr val="7562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0"/>
    <p:restoredTop sz="94660"/>
  </p:normalViewPr>
  <p:slideViewPr>
    <p:cSldViewPr snapToGrid="0">
      <p:cViewPr>
        <p:scale>
          <a:sx n="98" d="100"/>
          <a:sy n="98" d="100"/>
        </p:scale>
        <p:origin x="-858" y="1326"/>
      </p:cViewPr>
      <p:guideLst>
        <p:guide orient="horz" pos="4320"/>
        <p:guide pos="244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C989C4-2DBA-4119-B16D-7D4C67C6770C}" type="datetimeFigureOut">
              <a:rPr lang="en-US" smtClean="0"/>
              <a:pPr/>
              <a:t>12/4/2012</a:t>
            </a:fld>
            <a:endParaRPr lang="en-US"/>
          </a:p>
        </p:txBody>
      </p:sp>
      <p:sp>
        <p:nvSpPr>
          <p:cNvPr id="4" name="Slide Image Placeholder 3"/>
          <p:cNvSpPr>
            <a:spLocks noGrp="1" noRot="1" noChangeAspect="1"/>
          </p:cNvSpPr>
          <p:nvPr>
            <p:ph type="sldImg" idx="2"/>
          </p:nvPr>
        </p:nvSpPr>
        <p:spPr>
          <a:xfrm>
            <a:off x="2103438" y="685800"/>
            <a:ext cx="26511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F74500-E9BC-4653-861F-4243980C5FFC}" type="slidenum">
              <a:rPr lang="en-US" smtClean="0"/>
              <a:pPr/>
              <a:t>‹#›</a:t>
            </a:fld>
            <a:endParaRPr lang="en-US"/>
          </a:p>
        </p:txBody>
      </p:sp>
    </p:spTree>
    <p:extLst>
      <p:ext uri="{BB962C8B-B14F-4D97-AF65-F5344CB8AC3E}">
        <p14:creationId xmlns:p14="http://schemas.microsoft.com/office/powerpoint/2010/main" val="1000871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17588" fontAlgn="base">
              <a:spcBef>
                <a:spcPct val="0"/>
              </a:spcBef>
              <a:spcAft>
                <a:spcPct val="0"/>
              </a:spcAft>
              <a:defRPr sz="2000">
                <a:solidFill>
                  <a:schemeClr val="tx1"/>
                </a:solidFill>
                <a:latin typeface="Calibri" pitchFamily="34" charset="0"/>
              </a:defRPr>
            </a:lvl6pPr>
            <a:lvl7pPr marL="2971800" indent="-228600" defTabSz="1017588" fontAlgn="base">
              <a:spcBef>
                <a:spcPct val="0"/>
              </a:spcBef>
              <a:spcAft>
                <a:spcPct val="0"/>
              </a:spcAft>
              <a:defRPr sz="2000">
                <a:solidFill>
                  <a:schemeClr val="tx1"/>
                </a:solidFill>
                <a:latin typeface="Calibri" pitchFamily="34" charset="0"/>
              </a:defRPr>
            </a:lvl7pPr>
            <a:lvl8pPr marL="3429000" indent="-228600" defTabSz="1017588" fontAlgn="base">
              <a:spcBef>
                <a:spcPct val="0"/>
              </a:spcBef>
              <a:spcAft>
                <a:spcPct val="0"/>
              </a:spcAft>
              <a:defRPr sz="2000">
                <a:solidFill>
                  <a:schemeClr val="tx1"/>
                </a:solidFill>
                <a:latin typeface="Calibri" pitchFamily="34" charset="0"/>
              </a:defRPr>
            </a:lvl8pPr>
            <a:lvl9pPr marL="3886200" indent="-228600" defTabSz="1017588" fontAlgn="base">
              <a:spcBef>
                <a:spcPct val="0"/>
              </a:spcBef>
              <a:spcAft>
                <a:spcPct val="0"/>
              </a:spcAft>
              <a:defRPr sz="2000">
                <a:solidFill>
                  <a:schemeClr val="tx1"/>
                </a:solidFill>
                <a:latin typeface="Calibri" pitchFamily="34" charset="0"/>
              </a:defRPr>
            </a:lvl9pPr>
          </a:lstStyle>
          <a:p>
            <a:pPr defTabSz="1017588" fontAlgn="base">
              <a:spcBef>
                <a:spcPct val="0"/>
              </a:spcBef>
              <a:spcAft>
                <a:spcPct val="0"/>
              </a:spcAft>
            </a:pPr>
            <a:fld id="{49867CB4-15DA-4BA0-B3A1-422384BF848A}" type="slidenum">
              <a:rPr lang="en-US" sz="1200"/>
              <a:pPr defTabSz="1017588" fontAlgn="base">
                <a:spcBef>
                  <a:spcPct val="0"/>
                </a:spcBef>
                <a:spcAft>
                  <a:spcPct val="0"/>
                </a:spcAft>
              </a:pPr>
              <a:t>10</a:t>
            </a:fld>
            <a:endParaRPr lang="en-US" sz="120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100</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101</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102</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103</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104</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105</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106</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107</a:t>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108</a:t>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110</a:t>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111</a:t>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112</a:t>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113</a:t>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114</a:t>
            </a:fld>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115</a:t>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116</a:t>
            </a:fld>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117</a:t>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118</a:t>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12</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120</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13</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14</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15</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16</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17588" fontAlgn="base">
              <a:spcBef>
                <a:spcPct val="0"/>
              </a:spcBef>
              <a:spcAft>
                <a:spcPct val="0"/>
              </a:spcAft>
              <a:defRPr sz="2000">
                <a:solidFill>
                  <a:schemeClr val="tx1"/>
                </a:solidFill>
                <a:latin typeface="Calibri" pitchFamily="34" charset="0"/>
              </a:defRPr>
            </a:lvl6pPr>
            <a:lvl7pPr marL="2971800" indent="-228600" defTabSz="1017588" fontAlgn="base">
              <a:spcBef>
                <a:spcPct val="0"/>
              </a:spcBef>
              <a:spcAft>
                <a:spcPct val="0"/>
              </a:spcAft>
              <a:defRPr sz="2000">
                <a:solidFill>
                  <a:schemeClr val="tx1"/>
                </a:solidFill>
                <a:latin typeface="Calibri" pitchFamily="34" charset="0"/>
              </a:defRPr>
            </a:lvl7pPr>
            <a:lvl8pPr marL="3429000" indent="-228600" defTabSz="1017588" fontAlgn="base">
              <a:spcBef>
                <a:spcPct val="0"/>
              </a:spcBef>
              <a:spcAft>
                <a:spcPct val="0"/>
              </a:spcAft>
              <a:defRPr sz="2000">
                <a:solidFill>
                  <a:schemeClr val="tx1"/>
                </a:solidFill>
                <a:latin typeface="Calibri" pitchFamily="34" charset="0"/>
              </a:defRPr>
            </a:lvl8pPr>
            <a:lvl9pPr marL="3886200" indent="-228600" defTabSz="1017588" fontAlgn="base">
              <a:spcBef>
                <a:spcPct val="0"/>
              </a:spcBef>
              <a:spcAft>
                <a:spcPct val="0"/>
              </a:spcAft>
              <a:defRPr sz="2000">
                <a:solidFill>
                  <a:schemeClr val="tx1"/>
                </a:solidFill>
                <a:latin typeface="Calibri" pitchFamily="34" charset="0"/>
              </a:defRPr>
            </a:lvl9pPr>
          </a:lstStyle>
          <a:p>
            <a:pPr defTabSz="1017588" fontAlgn="base">
              <a:spcBef>
                <a:spcPct val="0"/>
              </a:spcBef>
              <a:spcAft>
                <a:spcPct val="0"/>
              </a:spcAft>
            </a:pPr>
            <a:fld id="{31577B35-2A73-495E-B144-24088B6C0CE0}" type="slidenum">
              <a:rPr lang="en-US" sz="1200"/>
              <a:pPr defTabSz="1017588" fontAlgn="base">
                <a:spcBef>
                  <a:spcPct val="0"/>
                </a:spcBef>
                <a:spcAft>
                  <a:spcPct val="0"/>
                </a:spcAft>
              </a:pPr>
              <a:t>17</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18</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19</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a:t>
            </a:fld>
            <a:endParaRPr lang="en-US"/>
          </a:p>
        </p:txBody>
      </p:sp>
    </p:spTree>
    <p:extLst>
      <p:ext uri="{BB962C8B-B14F-4D97-AF65-F5344CB8AC3E}">
        <p14:creationId xmlns:p14="http://schemas.microsoft.com/office/powerpoint/2010/main" val="5054828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20</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22</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23</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24</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25</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17588" fontAlgn="base">
              <a:spcBef>
                <a:spcPct val="0"/>
              </a:spcBef>
              <a:spcAft>
                <a:spcPct val="0"/>
              </a:spcAft>
              <a:defRPr sz="2000">
                <a:solidFill>
                  <a:schemeClr val="tx1"/>
                </a:solidFill>
                <a:latin typeface="Calibri" pitchFamily="34" charset="0"/>
              </a:defRPr>
            </a:lvl6pPr>
            <a:lvl7pPr marL="2971800" indent="-228600" defTabSz="1017588" fontAlgn="base">
              <a:spcBef>
                <a:spcPct val="0"/>
              </a:spcBef>
              <a:spcAft>
                <a:spcPct val="0"/>
              </a:spcAft>
              <a:defRPr sz="2000">
                <a:solidFill>
                  <a:schemeClr val="tx1"/>
                </a:solidFill>
                <a:latin typeface="Calibri" pitchFamily="34" charset="0"/>
              </a:defRPr>
            </a:lvl7pPr>
            <a:lvl8pPr marL="3429000" indent="-228600" defTabSz="1017588" fontAlgn="base">
              <a:spcBef>
                <a:spcPct val="0"/>
              </a:spcBef>
              <a:spcAft>
                <a:spcPct val="0"/>
              </a:spcAft>
              <a:defRPr sz="2000">
                <a:solidFill>
                  <a:schemeClr val="tx1"/>
                </a:solidFill>
                <a:latin typeface="Calibri" pitchFamily="34" charset="0"/>
              </a:defRPr>
            </a:lvl8pPr>
            <a:lvl9pPr marL="3886200" indent="-228600" defTabSz="1017588" fontAlgn="base">
              <a:spcBef>
                <a:spcPct val="0"/>
              </a:spcBef>
              <a:spcAft>
                <a:spcPct val="0"/>
              </a:spcAft>
              <a:defRPr sz="2000">
                <a:solidFill>
                  <a:schemeClr val="tx1"/>
                </a:solidFill>
                <a:latin typeface="Calibri" pitchFamily="34" charset="0"/>
              </a:defRPr>
            </a:lvl9pPr>
          </a:lstStyle>
          <a:p>
            <a:pPr defTabSz="1017588" fontAlgn="base">
              <a:spcBef>
                <a:spcPct val="0"/>
              </a:spcBef>
              <a:spcAft>
                <a:spcPct val="0"/>
              </a:spcAft>
            </a:pPr>
            <a:fld id="{1EEE9F5F-E75B-4A41-9D78-69156527DA5F}" type="slidenum">
              <a:rPr lang="en-US" sz="1200"/>
              <a:pPr defTabSz="1017588" fontAlgn="base">
                <a:spcBef>
                  <a:spcPct val="0"/>
                </a:spcBef>
                <a:spcAft>
                  <a:spcPct val="0"/>
                </a:spcAft>
              </a:pPr>
              <a:t>27</a:t>
            </a:fld>
            <a:endParaRPr 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28</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29</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a:t>
            </a:fld>
            <a:endParaRPr lang="en-US"/>
          </a:p>
        </p:txBody>
      </p:sp>
    </p:spTree>
    <p:extLst>
      <p:ext uri="{BB962C8B-B14F-4D97-AF65-F5344CB8AC3E}">
        <p14:creationId xmlns:p14="http://schemas.microsoft.com/office/powerpoint/2010/main" val="12193414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30</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31</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33</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34</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35</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36</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37</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39</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40</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41</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42</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98E87820-455D-4009-A20D-56EDC3687A09}" type="slidenum">
              <a:rPr lang="en-US"/>
              <a:pPr fontAlgn="base">
                <a:spcBef>
                  <a:spcPct val="0"/>
                </a:spcBef>
                <a:spcAft>
                  <a:spcPct val="0"/>
                </a:spcAft>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04DFEA01-EF60-4BD2-AB3F-B84D9C76793C}" type="slidenum">
              <a:rPr lang="en-US"/>
              <a:pPr fontAlgn="base">
                <a:spcBef>
                  <a:spcPct val="0"/>
                </a:spcBef>
                <a:spcAft>
                  <a:spcPct val="0"/>
                </a:spcAft>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CB7A276-59BF-4F23-B44A-A64DD02DE12F}" type="slidenum">
              <a:rPr lang="en-US"/>
              <a:pPr fontAlgn="base">
                <a:spcBef>
                  <a:spcPct val="0"/>
                </a:spcBef>
                <a:spcAft>
                  <a:spcPct val="0"/>
                </a:spcAft>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493DD52-87CD-405C-9935-0B5FB9018D5F}" type="slidenum">
              <a:rPr lang="en-US"/>
              <a:pPr fontAlgn="base">
                <a:spcBef>
                  <a:spcPct val="0"/>
                </a:spcBef>
                <a:spcAft>
                  <a:spcPct val="0"/>
                </a:spcAft>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6AF38A8-A7EB-4965-8DE0-69C686465858}" type="slidenum">
              <a:rPr lang="en-US"/>
              <a:pPr fontAlgn="base">
                <a:spcBef>
                  <a:spcPct val="0"/>
                </a:spcBef>
                <a:spcAft>
                  <a:spcPct val="0"/>
                </a:spcAft>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36F0EF60-BF26-447C-8CD3-2AF22AB9B258}" type="slidenum">
              <a:rPr lang="en-US"/>
              <a:pPr fontAlgn="base">
                <a:spcBef>
                  <a:spcPct val="0"/>
                </a:spcBef>
                <a:spcAft>
                  <a:spcPct val="0"/>
                </a:spcAft>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2AD8C256-B301-4A5D-A43C-B2F7D0ADDAC6}" type="slidenum">
              <a:rPr lang="en-US"/>
              <a:pPr fontAlgn="base">
                <a:spcBef>
                  <a:spcPct val="0"/>
                </a:spcBef>
                <a:spcAft>
                  <a:spcPct val="0"/>
                </a:spcAft>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99344F4B-31AD-45E6-94D6-B3D4E83DD7CA}" type="slidenum">
              <a:rPr lang="en-US"/>
              <a:pPr fontAlgn="base">
                <a:spcBef>
                  <a:spcPct val="0"/>
                </a:spcBef>
                <a:spcAft>
                  <a:spcPct val="0"/>
                </a:spcAft>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04FA5B32-4F61-4FFF-B909-45F77888EB6C}" type="slidenum">
              <a:rPr lang="en-US"/>
              <a:pPr fontAlgn="base">
                <a:spcBef>
                  <a:spcPct val="0"/>
                </a:spcBef>
                <a:spcAft>
                  <a:spcPct val="0"/>
                </a:spcAft>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37D8620D-9229-4FC6-B803-E3D79A3FC3FF}" type="slidenum">
              <a:rPr lang="en-US"/>
              <a:pPr fontAlgn="base">
                <a:spcBef>
                  <a:spcPct val="0"/>
                </a:spcBef>
                <a:spcAft>
                  <a:spcPct val="0"/>
                </a:spcAft>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D68E9492-8100-4147-BF99-5E8CD7B02973}" type="slidenum">
              <a:rPr lang="en-US"/>
              <a:pPr fontAlgn="base">
                <a:spcBef>
                  <a:spcPct val="0"/>
                </a:spcBef>
                <a:spcAft>
                  <a:spcPct val="0"/>
                </a:spcAft>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2220461E-9689-44B2-B781-F72A2C8D2C66}" type="slidenum">
              <a:rPr lang="en-US"/>
              <a:pPr fontAlgn="base">
                <a:spcBef>
                  <a:spcPct val="0"/>
                </a:spcBef>
                <a:spcAft>
                  <a:spcPct val="0"/>
                </a:spcAft>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AD847C5F-FDEB-4D14-8145-5447F981F7B1}" type="slidenum">
              <a:rPr lang="en-US"/>
              <a:pPr fontAlgn="base">
                <a:spcBef>
                  <a:spcPct val="0"/>
                </a:spcBef>
                <a:spcAft>
                  <a:spcPct val="0"/>
                </a:spcAft>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A6C5B92-209B-46C2-8B37-4062F4554E47}" type="slidenum">
              <a:rPr lang="en-US"/>
              <a:pPr fontAlgn="base">
                <a:spcBef>
                  <a:spcPct val="0"/>
                </a:spcBef>
                <a:spcAft>
                  <a:spcPct val="0"/>
                </a:spcAft>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539FA7C4-3B9D-44BC-8ED5-0C472BD7D8E8}" type="slidenum">
              <a:rPr lang="en-US"/>
              <a:pPr fontAlgn="base">
                <a:spcBef>
                  <a:spcPct val="0"/>
                </a:spcBef>
                <a:spcAft>
                  <a:spcPct val="0"/>
                </a:spcAft>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12CEE13-F414-48ED-B0C2-E799E0591997}" type="slidenum">
              <a:rPr lang="en-US"/>
              <a:pPr fontAlgn="base">
                <a:spcBef>
                  <a:spcPct val="0"/>
                </a:spcBef>
                <a:spcAft>
                  <a:spcPct val="0"/>
                </a:spcAft>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862A6CC-AF1E-4A2C-8A2F-34272E683011}" type="slidenum">
              <a:rPr lang="en-US"/>
              <a:pPr fontAlgn="base">
                <a:spcBef>
                  <a:spcPct val="0"/>
                </a:spcBef>
                <a:spcAft>
                  <a:spcPct val="0"/>
                </a:spcAft>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74B44859-737A-4424-BA53-FDA5283ED9E8}" type="slidenum">
              <a:rPr lang="en-US"/>
              <a:pPr fontAlgn="base">
                <a:spcBef>
                  <a:spcPct val="0"/>
                </a:spcBef>
                <a:spcAft>
                  <a:spcPct val="0"/>
                </a:spcAft>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943D591B-A577-4DDB-99F5-762DB42316CB}" type="slidenum">
              <a:rPr lang="en-US"/>
              <a:pPr fontAlgn="base">
                <a:spcBef>
                  <a:spcPct val="0"/>
                </a:spcBef>
                <a:spcAft>
                  <a:spcPct val="0"/>
                </a:spcAft>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61E8DA0-2CDE-4BD7-9A18-32DD021943EB}" type="slidenum">
              <a:rPr lang="en-US"/>
              <a:pPr fontAlgn="base">
                <a:spcBef>
                  <a:spcPct val="0"/>
                </a:spcBef>
                <a:spcAft>
                  <a:spcPct val="0"/>
                </a:spcAft>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9AAF9B0-2B56-4E09-B558-32375EFC9836}" type="slidenum">
              <a:rPr lang="en-US"/>
              <a:pPr fontAlgn="base">
                <a:spcBef>
                  <a:spcPct val="0"/>
                </a:spcBef>
                <a:spcAft>
                  <a:spcPct val="0"/>
                </a:spcAft>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98B9669-ADC7-4CFD-9BE4-B4A0EA9A08FE}" type="slidenum">
              <a:rPr lang="en-US"/>
              <a:pPr fontAlgn="base">
                <a:spcBef>
                  <a:spcPct val="0"/>
                </a:spcBef>
                <a:spcAft>
                  <a:spcPct val="0"/>
                </a:spcAft>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44055B73-C385-4828-B6E5-C6004785E252}" type="slidenum">
              <a:rPr lang="en-US"/>
              <a:pPr fontAlgn="base">
                <a:spcBef>
                  <a:spcPct val="0"/>
                </a:spcBef>
                <a:spcAft>
                  <a:spcPct val="0"/>
                </a:spcAft>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3FC9BDF7-1C53-4D0E-BD0B-53A62BB5CDB8}" type="slidenum">
              <a:rPr lang="en-US"/>
              <a:pPr fontAlgn="base">
                <a:spcBef>
                  <a:spcPct val="0"/>
                </a:spcBef>
                <a:spcAft>
                  <a:spcPct val="0"/>
                </a:spcAft>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2CE1F27A-C6A1-4F5A-B5B7-83E8092FD0C1}" type="slidenum">
              <a:rPr lang="en-US"/>
              <a:pPr fontAlgn="base">
                <a:spcBef>
                  <a:spcPct val="0"/>
                </a:spcBef>
                <a:spcAft>
                  <a:spcPct val="0"/>
                </a:spcAft>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98E87820-455D-4009-A20D-56EDC3687A09}" type="slidenum">
              <a:rPr lang="en-US"/>
              <a:pPr fontAlgn="base">
                <a:spcBef>
                  <a:spcPct val="0"/>
                </a:spcBef>
                <a:spcAft>
                  <a:spcPct val="0"/>
                </a:spcAft>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92</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93</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94</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95</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96</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97</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98</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7"/>
            <a:ext cx="6606540" cy="2156036"/>
          </a:xfrm>
        </p:spPr>
        <p:txBody>
          <a:bodyPr/>
          <a:lstStyle/>
          <a:p>
            <a:r>
              <a:rPr lang="en-US" smtClean="0"/>
              <a:t>Click to edit Master title style</a:t>
            </a:r>
            <a:endParaRPr lang="en-US"/>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AA2F3FA-BF0E-4254-9DDF-55E7A65A7E29}" type="datetime1">
              <a:rPr lang="en-US" smtClean="0"/>
              <a:pPr/>
              <a:t>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410930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9833169-3AC4-4F14-8D49-A7173FE41F31}" type="datetime1">
              <a:rPr lang="en-US" smtClean="0"/>
              <a:pPr/>
              <a:t>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2203340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634990" y="402805"/>
            <a:ext cx="1748790" cy="858223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8620" y="402805"/>
            <a:ext cx="5116830" cy="858223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3AD1DC-1E7B-4FFF-9CAE-5CBD123C826B}" type="datetime1">
              <a:rPr lang="en-US" smtClean="0"/>
              <a:pPr/>
              <a:t>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2787680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456601-B1C6-46B8-A0D1-0684737DCAB1}" type="datetime1">
              <a:rPr lang="en-US" smtClean="0"/>
              <a:pPr/>
              <a:t>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880868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613966" y="4263181"/>
            <a:ext cx="6606540" cy="220027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DA3B62-AC5F-4E40-AB17-5FD87D90F38B}" type="datetime1">
              <a:rPr lang="en-US" smtClean="0"/>
              <a:pPr/>
              <a:t>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93487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8620" y="2346963"/>
            <a:ext cx="3432810" cy="66380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950970" y="2346963"/>
            <a:ext cx="3432810" cy="66380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BC9FF30-A015-4FAD-A55C-8B36DBADD04E}" type="datetime1">
              <a:rPr lang="en-US" smtClean="0"/>
              <a:pPr/>
              <a:t>12/4/2012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4184350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948272" y="2251499"/>
            <a:ext cx="3435508"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948272" y="3189817"/>
            <a:ext cx="3435508"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6F8AA78-4A41-4C18-9DB8-0FE4119E01CD}" type="datetime1">
              <a:rPr lang="en-US" smtClean="0"/>
              <a:pPr/>
              <a:t>12/4/2012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1349411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207E45-DC6A-44E7-8D9C-92ECC3931340}" type="datetime1">
              <a:rPr lang="en-US" smtClean="0"/>
              <a:pPr/>
              <a:t>12/4/2012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2742443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293F04-BC9D-4000-A1AE-99EE934627AC}" type="datetime1">
              <a:rPr lang="en-US" smtClean="0"/>
              <a:pPr/>
              <a:t>12/4/2012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3975500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1" y="400474"/>
            <a:ext cx="2557066" cy="170434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038793" y="400475"/>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88621" y="2104815"/>
            <a:ext cx="2557066" cy="68802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251D7D-4EFC-48BE-B76D-7551EA9DAD9F}" type="datetime1">
              <a:rPr lang="en-US" smtClean="0"/>
              <a:pPr/>
              <a:t>12/4/2012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3875402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2"/>
            <a:ext cx="4663440" cy="831216"/>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523445" y="898736"/>
            <a:ext cx="4663440" cy="603504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523445" y="7872098"/>
            <a:ext cx="4663440" cy="1180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8CB702-9013-4740-A30E-E1124676642D}" type="datetime1">
              <a:rPr lang="en-US" smtClean="0"/>
              <a:pPr/>
              <a:t>12/4/2012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3417416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620" y="402802"/>
            <a:ext cx="6995160" cy="16764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88620" y="2346963"/>
            <a:ext cx="6995160" cy="663807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88620" y="9322649"/>
            <a:ext cx="1813560" cy="535516"/>
          </a:xfrm>
          <a:prstGeom prst="rect">
            <a:avLst/>
          </a:prstGeom>
        </p:spPr>
        <p:txBody>
          <a:bodyPr vert="horz" lIns="91440" tIns="45720" rIns="91440" bIns="45720" rtlCol="0" anchor="ctr"/>
          <a:lstStyle>
            <a:lvl1pPr algn="l">
              <a:defRPr sz="1200">
                <a:solidFill>
                  <a:schemeClr val="tx1">
                    <a:tint val="75000"/>
                  </a:schemeClr>
                </a:solidFill>
              </a:defRPr>
            </a:lvl1pPr>
          </a:lstStyle>
          <a:p>
            <a:fld id="{06282F29-1839-4DC2-B45F-1AC18A5833A7}" type="datetime1">
              <a:rPr lang="en-US" smtClean="0"/>
              <a:pPr/>
              <a:t>12/4/2012</a:t>
            </a:fld>
            <a:endParaRPr lang="en-US"/>
          </a:p>
        </p:txBody>
      </p:sp>
      <p:sp>
        <p:nvSpPr>
          <p:cNvPr id="5" name="Footer Placeholder 4"/>
          <p:cNvSpPr>
            <a:spLocks noGrp="1"/>
          </p:cNvSpPr>
          <p:nvPr>
            <p:ph type="ftr" sz="quarter" idx="3"/>
          </p:nvPr>
        </p:nvSpPr>
        <p:spPr>
          <a:xfrm>
            <a:off x="2655570" y="9322649"/>
            <a:ext cx="2461260" cy="535516"/>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570220" y="9322649"/>
            <a:ext cx="1813560" cy="535516"/>
          </a:xfrm>
          <a:prstGeom prst="rect">
            <a:avLst/>
          </a:prstGeom>
        </p:spPr>
        <p:txBody>
          <a:bodyPr vert="horz" lIns="91440" tIns="45720" rIns="91440" bIns="45720" rtlCol="0" anchor="ctr"/>
          <a:lstStyle>
            <a:lvl1pPr algn="r">
              <a:defRPr sz="1200">
                <a:solidFill>
                  <a:schemeClr val="tx1">
                    <a:tint val="75000"/>
                  </a:schemeClr>
                </a:solidFill>
              </a:defRPr>
            </a:lvl1pPr>
          </a:lstStyle>
          <a:p>
            <a:fld id="{BFF117EF-9718-4423-89B7-490956680319}" type="slidenum">
              <a:rPr lang="en-US" smtClean="0"/>
              <a:pPr/>
              <a:t>‹#›</a:t>
            </a:fld>
            <a:endParaRPr lang="en-US"/>
          </a:p>
        </p:txBody>
      </p:sp>
    </p:spTree>
    <p:extLst>
      <p:ext uri="{BB962C8B-B14F-4D97-AF65-F5344CB8AC3E}">
        <p14:creationId xmlns:p14="http://schemas.microsoft.com/office/powerpoint/2010/main" val="41780969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10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11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11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11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11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11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1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11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11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8" Type="http://schemas.openxmlformats.org/officeDocument/2006/relationships/hyperlink" Target="mailto:bmoreland@hbgsd.k12.pa.us" TargetMode="External"/><Relationship Id="rId3" Type="http://schemas.openxmlformats.org/officeDocument/2006/relationships/hyperlink" Target="http://www.pdesas.org/" TargetMode="External"/><Relationship Id="rId7" Type="http://schemas.openxmlformats.org/officeDocument/2006/relationships/hyperlink" Target="mailto:dharris@hbgsd.k12.pa.us" TargetMode="External"/><Relationship Id="rId2" Type="http://schemas.openxmlformats.org/officeDocument/2006/relationships/notesSlide" Target="../notesSlides/notesSlide120.xml"/><Relationship Id="rId1" Type="http://schemas.openxmlformats.org/officeDocument/2006/relationships/slideLayout" Target="../slideLayouts/slideLayout7.xml"/><Relationship Id="rId6" Type="http://schemas.openxmlformats.org/officeDocument/2006/relationships/image" Target="../media/image108.jpeg"/><Relationship Id="rId5" Type="http://schemas.openxmlformats.org/officeDocument/2006/relationships/hyperlink" Target="http://www.northallegheny.org/Page/13728" TargetMode="External"/><Relationship Id="rId4" Type="http://schemas.openxmlformats.org/officeDocument/2006/relationships/hyperlink" Target="http://hbgsdmath.wikispaces.com/Keystone+Material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0.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7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1.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7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6.xml"/><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7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7.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7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730" y="914400"/>
            <a:ext cx="5958840" cy="7417415"/>
          </a:xfrm>
          <a:prstGeom prst="rect">
            <a:avLst/>
          </a:prstGeom>
          <a:noFill/>
        </p:spPr>
        <p:txBody>
          <a:bodyPr wrap="square" rtlCol="0">
            <a:spAutoFit/>
          </a:bodyPr>
          <a:lstStyle/>
          <a:p>
            <a:pPr algn="ctr"/>
            <a:r>
              <a:rPr lang="en-US" sz="2800" dirty="0" smtClean="0"/>
              <a:t>Keystone Algebra I Practice Workbook</a:t>
            </a:r>
          </a:p>
          <a:p>
            <a:pPr algn="ctr"/>
            <a:r>
              <a:rPr lang="en-US" sz="2800" dirty="0" smtClean="0"/>
              <a:t>2012-2013</a:t>
            </a:r>
          </a:p>
          <a:p>
            <a:pPr algn="ctr"/>
            <a:endParaRPr lang="en-US" dirty="0"/>
          </a:p>
          <a:p>
            <a:pPr algn="ctr"/>
            <a:endParaRPr lang="en-US" dirty="0" smtClean="0"/>
          </a:p>
          <a:p>
            <a:pPr algn="ctr"/>
            <a:endParaRPr lang="en-US" dirty="0"/>
          </a:p>
          <a:p>
            <a:pPr algn="ctr"/>
            <a:endParaRPr lang="en-US" dirty="0" smtClean="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smtClean="0"/>
          </a:p>
          <a:p>
            <a:pPr algn="ctr"/>
            <a:r>
              <a:rPr lang="en-US" dirty="0" smtClean="0"/>
              <a:t>Harrisburg School District, Harrisburg, PA</a:t>
            </a:r>
            <a:endParaRPr lang="en-US" dirty="0"/>
          </a:p>
          <a:p>
            <a:pPr algn="ctr"/>
            <a:endParaRPr lang="en-US" dirty="0" smtClean="0"/>
          </a:p>
          <a:p>
            <a:pPr algn="ctr"/>
            <a:endParaRPr lang="en-US" dirty="0"/>
          </a:p>
          <a:p>
            <a:pPr algn="ctr"/>
            <a:endParaRPr lang="en-US" dirty="0" smtClean="0"/>
          </a:p>
          <a:p>
            <a:pPr algn="ctr"/>
            <a:endParaRPr lang="en-US" dirty="0"/>
          </a:p>
          <a:p>
            <a:r>
              <a:rPr lang="en-US" sz="2400" dirty="0" smtClean="0"/>
              <a:t>Name:  _____________________________          </a:t>
            </a:r>
            <a:endParaRPr lang="en-US" sz="24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01478" y="2362200"/>
            <a:ext cx="3131344" cy="367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6958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5" descr="F:\Hbg SIG\Keystone\Archive\Diane\Keyston_Content_Module_Standard_Blueprint-Algebra_I_April-2012_REVISED_Page_05.png"/>
          <p:cNvPicPr>
            <a:picLocks noChangeAspect="1" noChangeArrowheads="1"/>
          </p:cNvPicPr>
          <p:nvPr/>
        </p:nvPicPr>
        <p:blipFill>
          <a:blip r:embed="rId3" cstate="print">
            <a:extLst>
              <a:ext uri="{28A0092B-C50C-407E-A947-70E740481C1C}">
                <a14:useLocalDpi xmlns:a14="http://schemas.microsoft.com/office/drawing/2010/main" val="0"/>
              </a:ext>
            </a:extLst>
          </a:blip>
          <a:srcRect t="11185" b="29182"/>
          <a:stretch>
            <a:fillRect/>
          </a:stretch>
        </p:blipFill>
        <p:spPr bwMode="auto">
          <a:xfrm>
            <a:off x="0" y="5638800"/>
            <a:ext cx="77724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4" descr="F:\Hbg SIG\Keystone\Archive\Diane\Keyston_Content_Module_Standard_Blueprint-Algebra_I_April-2012_REVISED_Page_04.png"/>
          <p:cNvPicPr>
            <a:picLocks noChangeAspect="1" noChangeArrowheads="1"/>
          </p:cNvPicPr>
          <p:nvPr/>
        </p:nvPicPr>
        <p:blipFill>
          <a:blip r:embed="rId4" cstate="print">
            <a:extLst>
              <a:ext uri="{28A0092B-C50C-407E-A947-70E740481C1C}">
                <a14:useLocalDpi xmlns:a14="http://schemas.microsoft.com/office/drawing/2010/main" val="0"/>
              </a:ext>
            </a:extLst>
          </a:blip>
          <a:srcRect b="12437"/>
          <a:stretch>
            <a:fillRect/>
          </a:stretch>
        </p:blipFill>
        <p:spPr bwMode="auto">
          <a:xfrm>
            <a:off x="18393" y="360177"/>
            <a:ext cx="7772400" cy="525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04800" y="324928"/>
            <a:ext cx="7162800" cy="6429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23193" y="378570"/>
            <a:ext cx="7162800" cy="461665"/>
          </a:xfrm>
          <a:prstGeom prst="rect">
            <a:avLst/>
          </a:prstGeom>
          <a:noFill/>
        </p:spPr>
        <p:txBody>
          <a:bodyPr wrap="square" rtlCol="0" anchor="ctr">
            <a:spAutoFit/>
          </a:bodyPr>
          <a:lstStyle/>
          <a:p>
            <a:pPr algn="ctr"/>
            <a:r>
              <a:rPr lang="en-US" sz="2400" dirty="0" smtClean="0"/>
              <a:t>A1.1.1 Operations with Real Numbers and Expressions</a:t>
            </a:r>
          </a:p>
        </p:txBody>
      </p:sp>
      <p:sp>
        <p:nvSpPr>
          <p:cNvPr id="6" name="Rectangle 5"/>
          <p:cNvSpPr/>
          <p:nvPr/>
        </p:nvSpPr>
        <p:spPr>
          <a:xfrm>
            <a:off x="-5249"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7"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10</a:t>
            </a:fld>
            <a:endParaRPr lang="en-US" dirty="0"/>
          </a:p>
        </p:txBody>
      </p:sp>
    </p:spTree>
    <p:extLst>
      <p:ext uri="{BB962C8B-B14F-4D97-AF65-F5344CB8AC3E}">
        <p14:creationId xmlns:p14="http://schemas.microsoft.com/office/powerpoint/2010/main" val="385872793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915"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100</a:t>
            </a:fld>
            <a:endParaRPr lang="en-US"/>
          </a:p>
        </p:txBody>
      </p:sp>
      <p:pic>
        <p:nvPicPr>
          <p:cNvPr id="5" name="Picture 4" descr="Picture12.png"/>
          <p:cNvPicPr>
            <a:picLocks noChangeAspect="1"/>
          </p:cNvPicPr>
          <p:nvPr/>
        </p:nvPicPr>
        <p:blipFill>
          <a:blip r:embed="rId3" cstate="print"/>
          <a:stretch>
            <a:fillRect/>
          </a:stretch>
        </p:blipFill>
        <p:spPr>
          <a:xfrm>
            <a:off x="798831" y="936074"/>
            <a:ext cx="6174738" cy="8186252"/>
          </a:xfrm>
          <a:prstGeom prst="rect">
            <a:avLst/>
          </a:prstGeom>
        </p:spPr>
      </p:pic>
    </p:spTree>
    <p:extLst>
      <p:ext uri="{BB962C8B-B14F-4D97-AF65-F5344CB8AC3E}">
        <p14:creationId xmlns:p14="http://schemas.microsoft.com/office/powerpoint/2010/main" val="61975202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89177"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101</a:t>
            </a:fld>
            <a:endParaRPr lang="en-US"/>
          </a:p>
        </p:txBody>
      </p:sp>
      <p:pic>
        <p:nvPicPr>
          <p:cNvPr id="6" name="Picture 5" descr="Picture13.png"/>
          <p:cNvPicPr>
            <a:picLocks noChangeAspect="1"/>
          </p:cNvPicPr>
          <p:nvPr/>
        </p:nvPicPr>
        <p:blipFill>
          <a:blip r:embed="rId3" cstate="print"/>
          <a:stretch>
            <a:fillRect/>
          </a:stretch>
        </p:blipFill>
        <p:spPr>
          <a:xfrm>
            <a:off x="762258" y="997029"/>
            <a:ext cx="6247884" cy="8064342"/>
          </a:xfrm>
          <a:prstGeom prst="rect">
            <a:avLst/>
          </a:prstGeom>
        </p:spPr>
      </p:pic>
    </p:spTree>
    <p:extLst>
      <p:ext uri="{BB962C8B-B14F-4D97-AF65-F5344CB8AC3E}">
        <p14:creationId xmlns:p14="http://schemas.microsoft.com/office/powerpoint/2010/main" val="222098617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915"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102</a:t>
            </a:fld>
            <a:endParaRPr lang="en-US"/>
          </a:p>
        </p:txBody>
      </p:sp>
      <p:pic>
        <p:nvPicPr>
          <p:cNvPr id="5" name="Picture 4" descr="Picture14.png"/>
          <p:cNvPicPr>
            <a:picLocks noChangeAspect="1"/>
          </p:cNvPicPr>
          <p:nvPr/>
        </p:nvPicPr>
        <p:blipFill>
          <a:blip r:embed="rId3" cstate="print"/>
          <a:stretch>
            <a:fillRect/>
          </a:stretch>
        </p:blipFill>
        <p:spPr>
          <a:xfrm>
            <a:off x="798831" y="969599"/>
            <a:ext cx="6174738" cy="8119201"/>
          </a:xfrm>
          <a:prstGeom prst="rect">
            <a:avLst/>
          </a:prstGeom>
        </p:spPr>
      </p:pic>
    </p:spTree>
    <p:extLst>
      <p:ext uri="{BB962C8B-B14F-4D97-AF65-F5344CB8AC3E}">
        <p14:creationId xmlns:p14="http://schemas.microsoft.com/office/powerpoint/2010/main" val="133754153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89177"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103</a:t>
            </a:fld>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831" y="975695"/>
            <a:ext cx="6174738" cy="8107010"/>
          </a:xfrm>
          <a:prstGeom prst="rect">
            <a:avLst/>
          </a:prstGeom>
        </p:spPr>
      </p:pic>
    </p:spTree>
    <p:extLst>
      <p:ext uri="{BB962C8B-B14F-4D97-AF65-F5344CB8AC3E}">
        <p14:creationId xmlns:p14="http://schemas.microsoft.com/office/powerpoint/2010/main" val="156099330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915"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104</a:t>
            </a:fld>
            <a:endParaRPr lang="en-US"/>
          </a:p>
        </p:txBody>
      </p:sp>
      <p:pic>
        <p:nvPicPr>
          <p:cNvPr id="6" name="Picture 5" descr="Picture16.png"/>
          <p:cNvPicPr>
            <a:picLocks noChangeAspect="1"/>
          </p:cNvPicPr>
          <p:nvPr/>
        </p:nvPicPr>
        <p:blipFill>
          <a:blip r:embed="rId3" cstate="print"/>
          <a:stretch>
            <a:fillRect/>
          </a:stretch>
        </p:blipFill>
        <p:spPr>
          <a:xfrm>
            <a:off x="606823" y="722731"/>
            <a:ext cx="6558754" cy="8612937"/>
          </a:xfrm>
          <a:prstGeom prst="rect">
            <a:avLst/>
          </a:prstGeom>
        </p:spPr>
      </p:pic>
    </p:spTree>
    <p:extLst>
      <p:ext uri="{BB962C8B-B14F-4D97-AF65-F5344CB8AC3E}">
        <p14:creationId xmlns:p14="http://schemas.microsoft.com/office/powerpoint/2010/main" val="411107959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89177"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8" name="Slide Number Placeholder 7"/>
          <p:cNvSpPr>
            <a:spLocks noGrp="1"/>
          </p:cNvSpPr>
          <p:nvPr>
            <p:ph type="sldNum" sz="quarter" idx="12"/>
          </p:nvPr>
        </p:nvSpPr>
        <p:spPr/>
        <p:txBody>
          <a:bodyPr/>
          <a:lstStyle/>
          <a:p>
            <a:fld id="{BFF117EF-9718-4423-89B7-490956680319}" type="slidenum">
              <a:rPr lang="en-US" smtClean="0"/>
              <a:pPr/>
              <a:t>105</a:t>
            </a:fld>
            <a:endParaRPr lang="en-US"/>
          </a:p>
        </p:txBody>
      </p:sp>
      <p:pic>
        <p:nvPicPr>
          <p:cNvPr id="5" name="Picture 4" descr="Picture17.png"/>
          <p:cNvPicPr>
            <a:picLocks noChangeAspect="1"/>
          </p:cNvPicPr>
          <p:nvPr/>
        </p:nvPicPr>
        <p:blipFill>
          <a:blip r:embed="rId3" cstate="print"/>
          <a:stretch>
            <a:fillRect/>
          </a:stretch>
        </p:blipFill>
        <p:spPr>
          <a:xfrm>
            <a:off x="798831" y="1048841"/>
            <a:ext cx="6174738" cy="7960718"/>
          </a:xfrm>
          <a:prstGeom prst="rect">
            <a:avLst/>
          </a:prstGeom>
        </p:spPr>
      </p:pic>
    </p:spTree>
    <p:extLst>
      <p:ext uri="{BB962C8B-B14F-4D97-AF65-F5344CB8AC3E}">
        <p14:creationId xmlns:p14="http://schemas.microsoft.com/office/powerpoint/2010/main" val="2404504167"/>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915"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106</a:t>
            </a:fld>
            <a:endParaRPr lang="en-US"/>
          </a:p>
        </p:txBody>
      </p:sp>
      <p:pic>
        <p:nvPicPr>
          <p:cNvPr id="5" name="Picture 4" descr="Picture18.png"/>
          <p:cNvPicPr>
            <a:picLocks noChangeAspect="1"/>
          </p:cNvPicPr>
          <p:nvPr/>
        </p:nvPicPr>
        <p:blipFill>
          <a:blip r:embed="rId3" cstate="print"/>
          <a:stretch>
            <a:fillRect/>
          </a:stretch>
        </p:blipFill>
        <p:spPr>
          <a:xfrm>
            <a:off x="798831" y="792830"/>
            <a:ext cx="6174738" cy="8472740"/>
          </a:xfrm>
          <a:prstGeom prst="rect">
            <a:avLst/>
          </a:prstGeom>
        </p:spPr>
      </p:pic>
    </p:spTree>
    <p:extLst>
      <p:ext uri="{BB962C8B-B14F-4D97-AF65-F5344CB8AC3E}">
        <p14:creationId xmlns:p14="http://schemas.microsoft.com/office/powerpoint/2010/main" val="91381113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2490" y="3654933"/>
            <a:ext cx="6388949" cy="1103151"/>
          </a:xfrm>
          <a:prstGeom prst="rect">
            <a:avLst/>
          </a:prstGeom>
        </p:spPr>
        <p:txBody>
          <a:bodyPr wrap="square" lIns="101882" tIns="50941" rIns="101882" bIns="50941">
            <a:spAutoFit/>
          </a:bodyPr>
          <a:lstStyle/>
          <a:p>
            <a:r>
              <a:rPr lang="en-US" sz="4900" b="1" dirty="0" smtClean="0">
                <a:effectLst>
                  <a:glow rad="101600">
                    <a:schemeClr val="bg1">
                      <a:lumMod val="85000"/>
                      <a:alpha val="40000"/>
                    </a:schemeClr>
                  </a:glow>
                </a:effectLst>
              </a:rPr>
              <a:t>Glossary</a:t>
            </a:r>
            <a:endParaRPr lang="en-US" sz="4900" b="1" dirty="0">
              <a:effectLst>
                <a:glow rad="101600">
                  <a:schemeClr val="bg1">
                    <a:lumMod val="85000"/>
                    <a:alpha val="40000"/>
                  </a:schemeClr>
                </a:glow>
              </a:effectLst>
            </a:endParaRPr>
          </a:p>
          <a:p>
            <a:r>
              <a:rPr lang="en-US" sz="1600" b="1" dirty="0" smtClean="0">
                <a:effectLst>
                  <a:glow rad="101600">
                    <a:schemeClr val="bg1">
                      <a:lumMod val="85000"/>
                      <a:alpha val="40000"/>
                    </a:schemeClr>
                  </a:glow>
                </a:effectLst>
              </a:rPr>
              <a:t>Addendum</a:t>
            </a:r>
            <a:endParaRPr lang="en-US" sz="1600" dirty="0"/>
          </a:p>
        </p:txBody>
      </p:sp>
      <p:sp>
        <p:nvSpPr>
          <p:cNvPr id="3" name="Rectangle 2"/>
          <p:cNvSpPr/>
          <p:nvPr/>
        </p:nvSpPr>
        <p:spPr>
          <a:xfrm>
            <a:off x="7489177"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9" name="Slide Number Placeholder 8"/>
          <p:cNvSpPr>
            <a:spLocks noGrp="1"/>
          </p:cNvSpPr>
          <p:nvPr>
            <p:ph type="sldNum" sz="quarter" idx="12"/>
          </p:nvPr>
        </p:nvSpPr>
        <p:spPr/>
        <p:txBody>
          <a:bodyPr/>
          <a:lstStyle/>
          <a:p>
            <a:fld id="{BFF117EF-9718-4423-89B7-490956680319}" type="slidenum">
              <a:rPr lang="en-US" smtClean="0"/>
              <a:pPr/>
              <a:t>107</a:t>
            </a:fld>
            <a:endParaRPr lang="en-US"/>
          </a:p>
        </p:txBody>
      </p:sp>
    </p:spTree>
    <p:extLst>
      <p:ext uri="{BB962C8B-B14F-4D97-AF65-F5344CB8AC3E}">
        <p14:creationId xmlns:p14="http://schemas.microsoft.com/office/powerpoint/2010/main" val="14615303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41576"/>
          <a:stretch/>
        </p:blipFill>
        <p:spPr>
          <a:xfrm>
            <a:off x="0" y="1575913"/>
            <a:ext cx="7772400" cy="3509199"/>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t="14390" b="13579"/>
          <a:stretch/>
        </p:blipFill>
        <p:spPr>
          <a:xfrm>
            <a:off x="0" y="5085112"/>
            <a:ext cx="7772400" cy="4328160"/>
          </a:xfrm>
          <a:prstGeom prst="rect">
            <a:avLst/>
          </a:prstGeom>
        </p:spPr>
      </p:pic>
      <p:sp>
        <p:nvSpPr>
          <p:cNvPr id="5" name="Rectangle 4"/>
          <p:cNvSpPr/>
          <p:nvPr/>
        </p:nvSpPr>
        <p:spPr>
          <a:xfrm>
            <a:off x="-22915"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10" name="Slide Number Placeholder 9"/>
          <p:cNvSpPr>
            <a:spLocks noGrp="1"/>
          </p:cNvSpPr>
          <p:nvPr>
            <p:ph type="sldNum" sz="quarter" idx="12"/>
          </p:nvPr>
        </p:nvSpPr>
        <p:spPr/>
        <p:txBody>
          <a:bodyPr/>
          <a:lstStyle/>
          <a:p>
            <a:fld id="{BFF117EF-9718-4423-89B7-490956680319}" type="slidenum">
              <a:rPr lang="en-US" smtClean="0"/>
              <a:pPr/>
              <a:t>108</a:t>
            </a:fld>
            <a:endParaRPr lang="en-US"/>
          </a:p>
        </p:txBody>
      </p:sp>
    </p:spTree>
    <p:extLst>
      <p:ext uri="{BB962C8B-B14F-4D97-AF65-F5344CB8AC3E}">
        <p14:creationId xmlns:p14="http://schemas.microsoft.com/office/powerpoint/2010/main" val="37399081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3156" b="11734"/>
          <a:stretch/>
        </p:blipFill>
        <p:spPr>
          <a:xfrm>
            <a:off x="0" y="5547360"/>
            <a:ext cx="7772400" cy="4511040"/>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b="10681"/>
          <a:stretch/>
        </p:blipFill>
        <p:spPr>
          <a:xfrm>
            <a:off x="0" y="0"/>
            <a:ext cx="7772400" cy="5364480"/>
          </a:xfrm>
          <a:prstGeom prst="rect">
            <a:avLst/>
          </a:prstGeom>
        </p:spPr>
      </p:pic>
      <p:sp>
        <p:nvSpPr>
          <p:cNvPr id="4" name="Rectangle 3"/>
          <p:cNvSpPr/>
          <p:nvPr/>
        </p:nvSpPr>
        <p:spPr>
          <a:xfrm>
            <a:off x="7489177"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9" name="Slide Number Placeholder 8"/>
          <p:cNvSpPr>
            <a:spLocks noGrp="1"/>
          </p:cNvSpPr>
          <p:nvPr>
            <p:ph type="sldNum" sz="quarter" idx="12"/>
          </p:nvPr>
        </p:nvSpPr>
        <p:spPr>
          <a:xfrm>
            <a:off x="5570220" y="9624217"/>
            <a:ext cx="1813560" cy="535516"/>
          </a:xfrm>
        </p:spPr>
        <p:txBody>
          <a:bodyPr/>
          <a:lstStyle/>
          <a:p>
            <a:fld id="{BFF117EF-9718-4423-89B7-490956680319}" type="slidenum">
              <a:rPr lang="en-US" smtClean="0"/>
              <a:pPr/>
              <a:t>109</a:t>
            </a:fld>
            <a:endParaRPr lang="en-US" dirty="0"/>
          </a:p>
        </p:txBody>
      </p:sp>
    </p:spTree>
    <p:extLst>
      <p:ext uri="{BB962C8B-B14F-4D97-AF65-F5344CB8AC3E}">
        <p14:creationId xmlns:p14="http://schemas.microsoft.com/office/powerpoint/2010/main" val="4148596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6995160" cy="2062103"/>
          </a:xfrm>
          <a:prstGeom prst="rect">
            <a:avLst/>
          </a:prstGeom>
        </p:spPr>
        <p:txBody>
          <a:bodyPr wrap="square">
            <a:spAutoFit/>
          </a:bodyPr>
          <a:lstStyle/>
          <a:p>
            <a:r>
              <a:rPr lang="en-US" sz="1600" dirty="0" smtClean="0"/>
              <a:t>1.  Which </a:t>
            </a:r>
            <a:r>
              <a:rPr lang="en-US" sz="1600" dirty="0"/>
              <a:t>of the following inequalities is true for all </a:t>
            </a:r>
            <a:r>
              <a:rPr lang="en-US" sz="1600" dirty="0" smtClean="0"/>
              <a:t>real values </a:t>
            </a:r>
            <a:r>
              <a:rPr lang="en-US" sz="1600" dirty="0"/>
              <a:t>of </a:t>
            </a:r>
            <a:r>
              <a:rPr lang="en-US" sz="1600" i="1" dirty="0"/>
              <a:t>x</a:t>
            </a:r>
            <a:r>
              <a:rPr lang="en-US" sz="1600" dirty="0" smtClean="0"/>
              <a:t>?</a:t>
            </a:r>
          </a:p>
          <a:p>
            <a:endParaRPr lang="en-US" sz="1600" dirty="0"/>
          </a:p>
          <a:p>
            <a:r>
              <a:rPr lang="en-US" sz="1600" dirty="0" smtClean="0"/>
              <a:t>A</a:t>
            </a:r>
            <a:r>
              <a:rPr lang="en-US" sz="1600" i="1" dirty="0" smtClean="0"/>
              <a:t>. x</a:t>
            </a:r>
            <a:r>
              <a:rPr lang="en-US" sz="1600" baseline="30000" dirty="0" smtClean="0"/>
              <a:t>3</a:t>
            </a:r>
            <a:r>
              <a:rPr lang="en-US" sz="1600" dirty="0" smtClean="0"/>
              <a:t> </a:t>
            </a:r>
            <a:r>
              <a:rPr lang="en-US" sz="1600" dirty="0"/>
              <a:t>≥ </a:t>
            </a:r>
            <a:r>
              <a:rPr lang="en-US" sz="1600" i="1" dirty="0" smtClean="0"/>
              <a:t>x</a:t>
            </a:r>
            <a:r>
              <a:rPr lang="en-US" sz="1600" baseline="30000" dirty="0" smtClean="0"/>
              <a:t>2</a:t>
            </a:r>
          </a:p>
          <a:p>
            <a:endParaRPr lang="en-US" sz="1600" baseline="30000" dirty="0"/>
          </a:p>
          <a:p>
            <a:r>
              <a:rPr lang="en-US" sz="1600" dirty="0"/>
              <a:t>B. 3</a:t>
            </a:r>
            <a:r>
              <a:rPr lang="en-US" sz="1600" i="1" dirty="0"/>
              <a:t>x</a:t>
            </a:r>
            <a:r>
              <a:rPr lang="en-US" sz="1600" baseline="30000" dirty="0"/>
              <a:t>2</a:t>
            </a:r>
            <a:r>
              <a:rPr lang="en-US" sz="1600" dirty="0"/>
              <a:t> ≥ </a:t>
            </a:r>
            <a:r>
              <a:rPr lang="en-US" sz="1600" dirty="0" smtClean="0"/>
              <a:t>2</a:t>
            </a:r>
            <a:r>
              <a:rPr lang="en-US" sz="1600" i="1" dirty="0" smtClean="0"/>
              <a:t>x</a:t>
            </a:r>
            <a:r>
              <a:rPr lang="en-US" sz="1600" baseline="30000" dirty="0" smtClean="0"/>
              <a:t>3</a:t>
            </a:r>
          </a:p>
          <a:p>
            <a:endParaRPr lang="en-US" sz="1600" baseline="30000" dirty="0"/>
          </a:p>
          <a:p>
            <a:r>
              <a:rPr lang="en-US" sz="1600" dirty="0"/>
              <a:t>C. (2</a:t>
            </a:r>
            <a:r>
              <a:rPr lang="en-US" sz="1600" i="1" dirty="0"/>
              <a:t>x</a:t>
            </a:r>
            <a:r>
              <a:rPr lang="en-US" sz="1600" dirty="0"/>
              <a:t>)</a:t>
            </a:r>
            <a:r>
              <a:rPr lang="en-US" sz="1600" baseline="30000" dirty="0"/>
              <a:t>2</a:t>
            </a:r>
            <a:r>
              <a:rPr lang="en-US" sz="1600" dirty="0"/>
              <a:t> ≥ </a:t>
            </a:r>
            <a:r>
              <a:rPr lang="en-US" sz="1600" dirty="0" smtClean="0"/>
              <a:t>3</a:t>
            </a:r>
            <a:r>
              <a:rPr lang="en-US" sz="1600" i="1" dirty="0" smtClean="0"/>
              <a:t>x</a:t>
            </a:r>
            <a:r>
              <a:rPr lang="en-US" sz="1600" baseline="30000" dirty="0" smtClean="0"/>
              <a:t>2</a:t>
            </a:r>
          </a:p>
          <a:p>
            <a:endParaRPr lang="en-US" sz="1600" baseline="30000" dirty="0"/>
          </a:p>
          <a:p>
            <a:r>
              <a:rPr lang="en-US" sz="1600" dirty="0"/>
              <a:t>D. 3(</a:t>
            </a:r>
            <a:r>
              <a:rPr lang="en-US" sz="1600" i="1" dirty="0"/>
              <a:t>x </a:t>
            </a:r>
            <a:r>
              <a:rPr lang="en-US" sz="1600" dirty="0"/>
              <a:t>– 2)</a:t>
            </a:r>
            <a:r>
              <a:rPr lang="en-US" sz="1600" baseline="30000" dirty="0"/>
              <a:t>2</a:t>
            </a:r>
            <a:r>
              <a:rPr lang="en-US" sz="1600" dirty="0"/>
              <a:t> ≥ 3</a:t>
            </a:r>
            <a:r>
              <a:rPr lang="en-US" sz="1600" i="1" dirty="0"/>
              <a:t>x</a:t>
            </a:r>
            <a:r>
              <a:rPr lang="en-US" sz="1600" baseline="30000" dirty="0"/>
              <a:t>2</a:t>
            </a:r>
            <a:r>
              <a:rPr lang="en-US" sz="1600" dirty="0"/>
              <a:t> – 2</a:t>
            </a:r>
          </a:p>
        </p:txBody>
      </p:sp>
      <mc:AlternateContent xmlns:mc="http://schemas.openxmlformats.org/markup-compatibility/2006" xmlns:a14="http://schemas.microsoft.com/office/drawing/2010/main">
        <mc:Choice Requires="a14">
          <p:sp>
            <p:nvSpPr>
              <p:cNvPr id="2" name="TextBox 1"/>
              <p:cNvSpPr txBox="1"/>
              <p:nvPr/>
            </p:nvSpPr>
            <p:spPr>
              <a:xfrm>
                <a:off x="518160" y="5029201"/>
                <a:ext cx="6865620" cy="2839111"/>
              </a:xfrm>
              <a:prstGeom prst="rect">
                <a:avLst/>
              </a:prstGeom>
              <a:noFill/>
            </p:spPr>
            <p:txBody>
              <a:bodyPr wrap="square" rtlCol="0">
                <a:spAutoFit/>
              </a:bodyPr>
              <a:lstStyle/>
              <a:p>
                <a:r>
                  <a:rPr lang="en-US" sz="1600" dirty="0" smtClean="0"/>
                  <a:t>2.  An </a:t>
                </a:r>
                <a:r>
                  <a:rPr lang="en-US" sz="1600" dirty="0"/>
                  <a:t>expression is shown below.</a:t>
                </a:r>
              </a:p>
              <a:p>
                <a:r>
                  <a:rPr lang="en-US" sz="1600" dirty="0" smtClean="0"/>
                  <a:t>	2</a:t>
                </a:r>
                <a14:m>
                  <m:oMath xmlns:m="http://schemas.openxmlformats.org/officeDocument/2006/math">
                    <m:rad>
                      <m:radPr>
                        <m:degHide m:val="on"/>
                        <m:ctrlPr>
                          <a:rPr lang="en-US" sz="1600" i="1" smtClean="0">
                            <a:latin typeface="Cambria Math"/>
                          </a:rPr>
                        </m:ctrlPr>
                      </m:radPr>
                      <m:deg/>
                      <m:e>
                        <m:r>
                          <m:rPr>
                            <m:nor/>
                          </m:rPr>
                          <a:rPr lang="en-US" sz="1600" dirty="0"/>
                          <m:t>51</m:t>
                        </m:r>
                        <m:r>
                          <m:rPr>
                            <m:nor/>
                          </m:rPr>
                          <a:rPr lang="en-US" sz="1600" i="1" dirty="0"/>
                          <m:t>x</m:t>
                        </m:r>
                        <m:r>
                          <m:rPr>
                            <m:nor/>
                          </m:rPr>
                          <a:rPr lang="en-US" sz="1600" i="1" dirty="0"/>
                          <m:t> </m:t>
                        </m:r>
                      </m:e>
                    </m:rad>
                  </m:oMath>
                </a14:m>
                <a:endParaRPr lang="en-US" sz="1600" dirty="0"/>
              </a:p>
              <a:p>
                <a:r>
                  <a:rPr lang="en-US" sz="1600" dirty="0" smtClean="0"/>
                  <a:t>Which </a:t>
                </a:r>
                <a:r>
                  <a:rPr lang="en-US" sz="1600" dirty="0"/>
                  <a:t>value of </a:t>
                </a:r>
                <a:r>
                  <a:rPr lang="en-US" sz="1600" i="1" dirty="0"/>
                  <a:t>x </a:t>
                </a:r>
                <a:r>
                  <a:rPr lang="en-US" sz="1600" dirty="0"/>
                  <a:t>makes the expression </a:t>
                </a:r>
                <a:r>
                  <a:rPr lang="en-US" sz="1600" dirty="0" smtClean="0"/>
                  <a:t>equivalent to 10</a:t>
                </a:r>
                <a14:m>
                  <m:oMath xmlns:m="http://schemas.openxmlformats.org/officeDocument/2006/math">
                    <m:rad>
                      <m:radPr>
                        <m:degHide m:val="on"/>
                        <m:ctrlPr>
                          <a:rPr lang="en-US" sz="1600" i="1">
                            <a:latin typeface="Cambria Math"/>
                          </a:rPr>
                        </m:ctrlPr>
                      </m:radPr>
                      <m:deg/>
                      <m:e>
                        <m:r>
                          <m:rPr>
                            <m:nor/>
                          </m:rPr>
                          <a:rPr lang="en-US" sz="1600" dirty="0"/>
                          <m:t>51</m:t>
                        </m:r>
                        <m:r>
                          <m:rPr>
                            <m:nor/>
                          </m:rPr>
                          <a:rPr lang="en-US" sz="1600" i="1" dirty="0"/>
                          <m:t> </m:t>
                        </m:r>
                      </m:e>
                    </m:rad>
                    <m:r>
                      <a:rPr lang="en-US" sz="1600" i="1" dirty="0">
                        <a:latin typeface="Cambria Math"/>
                      </a:rPr>
                      <m:t> </m:t>
                    </m:r>
                  </m:oMath>
                </a14:m>
                <a:r>
                  <a:rPr lang="en-US" sz="1600" dirty="0" smtClean="0"/>
                  <a:t>?</a:t>
                </a:r>
              </a:p>
              <a:p>
                <a:endParaRPr lang="en-US" sz="1600" dirty="0"/>
              </a:p>
              <a:p>
                <a:pPr marL="342900" indent="-342900">
                  <a:buAutoNum type="alphaUcPeriod"/>
                </a:pPr>
                <a:r>
                  <a:rPr lang="en-US" sz="1600" dirty="0" smtClean="0"/>
                  <a:t>5</a:t>
                </a:r>
              </a:p>
              <a:p>
                <a:endParaRPr lang="en-US" sz="1600" dirty="0"/>
              </a:p>
              <a:p>
                <a:r>
                  <a:rPr lang="en-US" sz="1600" dirty="0"/>
                  <a:t>B. </a:t>
                </a:r>
                <a:r>
                  <a:rPr lang="en-US" sz="1600" dirty="0" smtClean="0"/>
                  <a:t>25</a:t>
                </a:r>
              </a:p>
              <a:p>
                <a:endParaRPr lang="en-US" sz="1600" dirty="0"/>
              </a:p>
              <a:p>
                <a:r>
                  <a:rPr lang="en-US" sz="1600" dirty="0"/>
                  <a:t>C. </a:t>
                </a:r>
                <a:r>
                  <a:rPr lang="en-US" sz="1600" dirty="0" smtClean="0"/>
                  <a:t>50</a:t>
                </a:r>
              </a:p>
              <a:p>
                <a:endParaRPr lang="en-US" sz="1600" dirty="0"/>
              </a:p>
              <a:p>
                <a:r>
                  <a:rPr lang="en-US" sz="1600" dirty="0"/>
                  <a:t>D. 100</a:t>
                </a:r>
              </a:p>
            </p:txBody>
          </p:sp>
        </mc:Choice>
        <mc:Fallback xmlns="">
          <p:sp>
            <p:nvSpPr>
              <p:cNvPr id="2" name="TextBox 1"/>
              <p:cNvSpPr txBox="1">
                <a:spLocks noRot="1" noChangeAspect="1" noMove="1" noResize="1" noEditPoints="1" noAdjustHandles="1" noChangeArrowheads="1" noChangeShapeType="1" noTextEdit="1"/>
              </p:cNvSpPr>
              <p:nvPr/>
            </p:nvSpPr>
            <p:spPr>
              <a:xfrm>
                <a:off x="518160" y="5029201"/>
                <a:ext cx="6865620" cy="2839111"/>
              </a:xfrm>
              <a:prstGeom prst="rect">
                <a:avLst/>
              </a:prstGeom>
              <a:blipFill rotWithShape="1">
                <a:blip r:embed="rId3" cstate="print"/>
                <a:stretch>
                  <a:fillRect l="-444" t="-644" b="-1717"/>
                </a:stretch>
              </a:blipFill>
            </p:spPr>
            <p:txBody>
              <a:bodyPr/>
              <a:lstStyle/>
              <a:p>
                <a:r>
                  <a:rPr lang="en-US">
                    <a:noFill/>
                  </a:rPr>
                  <a:t> </a:t>
                </a:r>
              </a:p>
            </p:txBody>
          </p:sp>
        </mc:Fallback>
      </mc:AlternateContent>
      <p:sp>
        <p:nvSpPr>
          <p:cNvPr id="5" name="Rectangle 4"/>
          <p:cNvSpPr/>
          <p:nvPr/>
        </p:nvSpPr>
        <p:spPr>
          <a:xfrm>
            <a:off x="7516368"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11</a:t>
            </a:fld>
            <a:endParaRPr lang="en-US" dirty="0"/>
          </a:p>
        </p:txBody>
      </p:sp>
    </p:spTree>
    <p:extLst>
      <p:ext uri="{BB962C8B-B14F-4D97-AF65-F5344CB8AC3E}">
        <p14:creationId xmlns:p14="http://schemas.microsoft.com/office/powerpoint/2010/main" val="215105164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3968" b="12953"/>
          <a:stretch/>
        </p:blipFill>
        <p:spPr>
          <a:xfrm>
            <a:off x="0" y="4864607"/>
            <a:ext cx="7772400" cy="4389121"/>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23306"/>
          <a:stretch/>
        </p:blipFill>
        <p:spPr>
          <a:xfrm>
            <a:off x="0" y="0"/>
            <a:ext cx="7772400" cy="4606221"/>
          </a:xfrm>
          <a:prstGeom prst="rect">
            <a:avLst/>
          </a:prstGeom>
        </p:spPr>
      </p:pic>
      <p:sp>
        <p:nvSpPr>
          <p:cNvPr id="5" name="Rectangle 4"/>
          <p:cNvSpPr/>
          <p:nvPr/>
        </p:nvSpPr>
        <p:spPr>
          <a:xfrm>
            <a:off x="-22915"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10" name="Slide Number Placeholder 9"/>
          <p:cNvSpPr>
            <a:spLocks noGrp="1"/>
          </p:cNvSpPr>
          <p:nvPr>
            <p:ph type="sldNum" sz="quarter" idx="12"/>
          </p:nvPr>
        </p:nvSpPr>
        <p:spPr/>
        <p:txBody>
          <a:bodyPr/>
          <a:lstStyle/>
          <a:p>
            <a:fld id="{BFF117EF-9718-4423-89B7-490956680319}" type="slidenum">
              <a:rPr lang="en-US" smtClean="0"/>
              <a:pPr/>
              <a:t>110</a:t>
            </a:fld>
            <a:endParaRPr lang="en-US"/>
          </a:p>
        </p:txBody>
      </p:sp>
    </p:spTree>
    <p:extLst>
      <p:ext uri="{BB962C8B-B14F-4D97-AF65-F5344CB8AC3E}">
        <p14:creationId xmlns:p14="http://schemas.microsoft.com/office/powerpoint/2010/main" val="308361482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1734"/>
          <a:stretch/>
        </p:blipFill>
        <p:spPr>
          <a:xfrm>
            <a:off x="0" y="343731"/>
            <a:ext cx="7772400" cy="530116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t="14374" b="19245"/>
          <a:stretch/>
        </p:blipFill>
        <p:spPr>
          <a:xfrm>
            <a:off x="0" y="5831222"/>
            <a:ext cx="7772400" cy="3986785"/>
          </a:xfrm>
          <a:prstGeom prst="rect">
            <a:avLst/>
          </a:prstGeom>
        </p:spPr>
      </p:pic>
      <p:sp>
        <p:nvSpPr>
          <p:cNvPr id="4" name="Rectangle 3"/>
          <p:cNvSpPr/>
          <p:nvPr/>
        </p:nvSpPr>
        <p:spPr>
          <a:xfrm>
            <a:off x="7489177"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9" name="Slide Number Placeholder 8"/>
          <p:cNvSpPr>
            <a:spLocks noGrp="1"/>
          </p:cNvSpPr>
          <p:nvPr>
            <p:ph type="sldNum" sz="quarter" idx="12"/>
          </p:nvPr>
        </p:nvSpPr>
        <p:spPr>
          <a:xfrm>
            <a:off x="5570220" y="9546393"/>
            <a:ext cx="1813560" cy="535516"/>
          </a:xfrm>
        </p:spPr>
        <p:txBody>
          <a:bodyPr/>
          <a:lstStyle/>
          <a:p>
            <a:fld id="{BFF117EF-9718-4423-89B7-490956680319}" type="slidenum">
              <a:rPr lang="en-US" smtClean="0"/>
              <a:pPr/>
              <a:t>111</a:t>
            </a:fld>
            <a:endParaRPr lang="en-US" dirty="0"/>
          </a:p>
        </p:txBody>
      </p:sp>
    </p:spTree>
    <p:extLst>
      <p:ext uri="{BB962C8B-B14F-4D97-AF65-F5344CB8AC3E}">
        <p14:creationId xmlns:p14="http://schemas.microsoft.com/office/powerpoint/2010/main" val="99414208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4779" b="14396"/>
          <a:stretch/>
        </p:blipFill>
        <p:spPr>
          <a:xfrm>
            <a:off x="0" y="5182924"/>
            <a:ext cx="7772400" cy="4253684"/>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16200"/>
          <a:stretch/>
        </p:blipFill>
        <p:spPr>
          <a:xfrm>
            <a:off x="0" y="0"/>
            <a:ext cx="7772400" cy="5032941"/>
          </a:xfrm>
          <a:prstGeom prst="rect">
            <a:avLst/>
          </a:prstGeom>
        </p:spPr>
      </p:pic>
      <p:sp>
        <p:nvSpPr>
          <p:cNvPr id="5" name="Rectangle 4"/>
          <p:cNvSpPr/>
          <p:nvPr/>
        </p:nvSpPr>
        <p:spPr>
          <a:xfrm>
            <a:off x="-22915"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10" name="Slide Number Placeholder 9"/>
          <p:cNvSpPr>
            <a:spLocks noGrp="1"/>
          </p:cNvSpPr>
          <p:nvPr>
            <p:ph type="sldNum" sz="quarter" idx="12"/>
          </p:nvPr>
        </p:nvSpPr>
        <p:spPr/>
        <p:txBody>
          <a:bodyPr/>
          <a:lstStyle/>
          <a:p>
            <a:fld id="{BFF117EF-9718-4423-89B7-490956680319}" type="slidenum">
              <a:rPr lang="en-US" smtClean="0"/>
              <a:pPr/>
              <a:t>112</a:t>
            </a:fld>
            <a:endParaRPr lang="en-US"/>
          </a:p>
        </p:txBody>
      </p:sp>
    </p:spTree>
    <p:extLst>
      <p:ext uri="{BB962C8B-B14F-4D97-AF65-F5344CB8AC3E}">
        <p14:creationId xmlns:p14="http://schemas.microsoft.com/office/powerpoint/2010/main" val="250682328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4373" b="15186"/>
          <a:stretch/>
        </p:blipFill>
        <p:spPr>
          <a:xfrm>
            <a:off x="0" y="5168082"/>
            <a:ext cx="7772400" cy="4230625"/>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15389"/>
          <a:stretch/>
        </p:blipFill>
        <p:spPr>
          <a:xfrm>
            <a:off x="0" y="0"/>
            <a:ext cx="7772400" cy="5081709"/>
          </a:xfrm>
          <a:prstGeom prst="rect">
            <a:avLst/>
          </a:prstGeom>
        </p:spPr>
      </p:pic>
      <p:sp>
        <p:nvSpPr>
          <p:cNvPr id="4" name="Rectangle 3"/>
          <p:cNvSpPr/>
          <p:nvPr/>
        </p:nvSpPr>
        <p:spPr>
          <a:xfrm>
            <a:off x="7489177"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9" name="Slide Number Placeholder 8"/>
          <p:cNvSpPr>
            <a:spLocks noGrp="1"/>
          </p:cNvSpPr>
          <p:nvPr>
            <p:ph type="sldNum" sz="quarter" idx="12"/>
          </p:nvPr>
        </p:nvSpPr>
        <p:spPr/>
        <p:txBody>
          <a:bodyPr/>
          <a:lstStyle/>
          <a:p>
            <a:fld id="{BFF117EF-9718-4423-89B7-490956680319}" type="slidenum">
              <a:rPr lang="en-US" smtClean="0"/>
              <a:pPr/>
              <a:t>113</a:t>
            </a:fld>
            <a:endParaRPr lang="en-US"/>
          </a:p>
        </p:txBody>
      </p:sp>
    </p:spTree>
    <p:extLst>
      <p:ext uri="{BB962C8B-B14F-4D97-AF65-F5344CB8AC3E}">
        <p14:creationId xmlns:p14="http://schemas.microsoft.com/office/powerpoint/2010/main" val="323729537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5795" b="14373"/>
          <a:stretch/>
        </p:blipFill>
        <p:spPr>
          <a:xfrm>
            <a:off x="0" y="5498591"/>
            <a:ext cx="7772400" cy="4194049"/>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11329"/>
          <a:stretch/>
        </p:blipFill>
        <p:spPr>
          <a:xfrm>
            <a:off x="0" y="0"/>
            <a:ext cx="7772400" cy="5325549"/>
          </a:xfrm>
          <a:prstGeom prst="rect">
            <a:avLst/>
          </a:prstGeom>
        </p:spPr>
      </p:pic>
      <p:sp>
        <p:nvSpPr>
          <p:cNvPr id="5" name="Rectangle 4"/>
          <p:cNvSpPr/>
          <p:nvPr/>
        </p:nvSpPr>
        <p:spPr>
          <a:xfrm>
            <a:off x="-22915"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10" name="Slide Number Placeholder 9"/>
          <p:cNvSpPr>
            <a:spLocks noGrp="1"/>
          </p:cNvSpPr>
          <p:nvPr>
            <p:ph type="sldNum" sz="quarter" idx="12"/>
          </p:nvPr>
        </p:nvSpPr>
        <p:spPr/>
        <p:txBody>
          <a:bodyPr/>
          <a:lstStyle/>
          <a:p>
            <a:fld id="{BFF117EF-9718-4423-89B7-490956680319}" type="slidenum">
              <a:rPr lang="en-US" smtClean="0"/>
              <a:pPr/>
              <a:t>114</a:t>
            </a:fld>
            <a:endParaRPr lang="en-US"/>
          </a:p>
        </p:txBody>
      </p:sp>
    </p:spTree>
    <p:extLst>
      <p:ext uri="{BB962C8B-B14F-4D97-AF65-F5344CB8AC3E}">
        <p14:creationId xmlns:p14="http://schemas.microsoft.com/office/powerpoint/2010/main" val="350861915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4780" b="13764"/>
          <a:stretch/>
        </p:blipFill>
        <p:spPr>
          <a:xfrm>
            <a:off x="0" y="5462015"/>
            <a:ext cx="7772400" cy="4291585"/>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11531"/>
          <a:stretch/>
        </p:blipFill>
        <p:spPr>
          <a:xfrm>
            <a:off x="0" y="51123"/>
            <a:ext cx="7772400" cy="5313357"/>
          </a:xfrm>
          <a:prstGeom prst="rect">
            <a:avLst/>
          </a:prstGeom>
        </p:spPr>
      </p:pic>
      <p:sp>
        <p:nvSpPr>
          <p:cNvPr id="4" name="Rectangle 3"/>
          <p:cNvSpPr/>
          <p:nvPr/>
        </p:nvSpPr>
        <p:spPr>
          <a:xfrm>
            <a:off x="7489177"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9" name="Slide Number Placeholder 8"/>
          <p:cNvSpPr>
            <a:spLocks noGrp="1"/>
          </p:cNvSpPr>
          <p:nvPr>
            <p:ph type="sldNum" sz="quarter" idx="12"/>
          </p:nvPr>
        </p:nvSpPr>
        <p:spPr>
          <a:xfrm>
            <a:off x="5570220" y="9526937"/>
            <a:ext cx="1813560" cy="535516"/>
          </a:xfrm>
        </p:spPr>
        <p:txBody>
          <a:bodyPr/>
          <a:lstStyle/>
          <a:p>
            <a:fld id="{BFF117EF-9718-4423-89B7-490956680319}" type="slidenum">
              <a:rPr lang="en-US" smtClean="0"/>
              <a:pPr/>
              <a:t>115</a:t>
            </a:fld>
            <a:endParaRPr lang="en-US" dirty="0"/>
          </a:p>
        </p:txBody>
      </p:sp>
    </p:spTree>
    <p:extLst>
      <p:ext uri="{BB962C8B-B14F-4D97-AF65-F5344CB8AC3E}">
        <p14:creationId xmlns:p14="http://schemas.microsoft.com/office/powerpoint/2010/main" val="32544001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4740" b="11774"/>
          <a:stretch/>
        </p:blipFill>
        <p:spPr>
          <a:xfrm>
            <a:off x="0" y="5364480"/>
            <a:ext cx="7772400" cy="4413504"/>
          </a:xfrm>
          <a:prstGeom prst="rect">
            <a:avLst/>
          </a:prstGeom>
        </p:spPr>
      </p:pic>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1492"/>
          <a:stretch/>
        </p:blipFill>
        <p:spPr>
          <a:xfrm>
            <a:off x="0" y="0"/>
            <a:ext cx="7772400" cy="5315712"/>
          </a:xfrm>
          <a:prstGeom prst="rect">
            <a:avLst/>
          </a:prstGeom>
        </p:spPr>
      </p:pic>
      <p:sp>
        <p:nvSpPr>
          <p:cNvPr id="5" name="Rectangle 4"/>
          <p:cNvSpPr/>
          <p:nvPr/>
        </p:nvSpPr>
        <p:spPr>
          <a:xfrm>
            <a:off x="-22915"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10" name="Slide Number Placeholder 9"/>
          <p:cNvSpPr>
            <a:spLocks noGrp="1"/>
          </p:cNvSpPr>
          <p:nvPr>
            <p:ph type="sldNum" sz="quarter" idx="12"/>
          </p:nvPr>
        </p:nvSpPr>
        <p:spPr>
          <a:xfrm>
            <a:off x="5570220" y="9526937"/>
            <a:ext cx="1813560" cy="535516"/>
          </a:xfrm>
        </p:spPr>
        <p:txBody>
          <a:bodyPr/>
          <a:lstStyle/>
          <a:p>
            <a:fld id="{BFF117EF-9718-4423-89B7-490956680319}" type="slidenum">
              <a:rPr lang="en-US" smtClean="0"/>
              <a:pPr/>
              <a:t>116</a:t>
            </a:fld>
            <a:endParaRPr lang="en-US"/>
          </a:p>
        </p:txBody>
      </p:sp>
    </p:spTree>
    <p:extLst>
      <p:ext uri="{BB962C8B-B14F-4D97-AF65-F5344CB8AC3E}">
        <p14:creationId xmlns:p14="http://schemas.microsoft.com/office/powerpoint/2010/main" val="108808609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14374" b="11938"/>
          <a:stretch/>
        </p:blipFill>
        <p:spPr>
          <a:xfrm>
            <a:off x="0" y="5303519"/>
            <a:ext cx="7772400" cy="4425697"/>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b="14170"/>
          <a:stretch/>
        </p:blipFill>
        <p:spPr>
          <a:xfrm>
            <a:off x="0" y="0"/>
            <a:ext cx="7772400" cy="5154861"/>
          </a:xfrm>
          <a:prstGeom prst="rect">
            <a:avLst/>
          </a:prstGeom>
        </p:spPr>
      </p:pic>
      <p:sp>
        <p:nvSpPr>
          <p:cNvPr id="5" name="Rectangle 4"/>
          <p:cNvSpPr/>
          <p:nvPr/>
        </p:nvSpPr>
        <p:spPr>
          <a:xfrm>
            <a:off x="7489177"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9" name="Slide Number Placeholder 8"/>
          <p:cNvSpPr>
            <a:spLocks noGrp="1"/>
          </p:cNvSpPr>
          <p:nvPr>
            <p:ph type="sldNum" sz="quarter" idx="12"/>
          </p:nvPr>
        </p:nvSpPr>
        <p:spPr/>
        <p:txBody>
          <a:bodyPr/>
          <a:lstStyle/>
          <a:p>
            <a:fld id="{BFF117EF-9718-4423-89B7-490956680319}" type="slidenum">
              <a:rPr lang="en-US" smtClean="0"/>
              <a:pPr/>
              <a:t>117</a:t>
            </a:fld>
            <a:endParaRPr lang="en-US"/>
          </a:p>
        </p:txBody>
      </p:sp>
    </p:spTree>
    <p:extLst>
      <p:ext uri="{BB962C8B-B14F-4D97-AF65-F5344CB8AC3E}">
        <p14:creationId xmlns:p14="http://schemas.microsoft.com/office/powerpoint/2010/main" val="177162948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4577" b="8690"/>
          <a:stretch/>
        </p:blipFill>
        <p:spPr>
          <a:xfrm>
            <a:off x="0" y="5449823"/>
            <a:ext cx="7772400" cy="4608577"/>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8866"/>
          <a:stretch/>
        </p:blipFill>
        <p:spPr>
          <a:xfrm>
            <a:off x="0" y="0"/>
            <a:ext cx="7772400" cy="5469858"/>
          </a:xfrm>
          <a:prstGeom prst="rect">
            <a:avLst/>
          </a:prstGeom>
        </p:spPr>
      </p:pic>
      <p:sp>
        <p:nvSpPr>
          <p:cNvPr id="4" name="Rectangle 3"/>
          <p:cNvSpPr/>
          <p:nvPr/>
        </p:nvSpPr>
        <p:spPr>
          <a:xfrm>
            <a:off x="-22915"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9" name="Slide Number Placeholder 8"/>
          <p:cNvSpPr>
            <a:spLocks noGrp="1"/>
          </p:cNvSpPr>
          <p:nvPr>
            <p:ph type="sldNum" sz="quarter" idx="12"/>
          </p:nvPr>
        </p:nvSpPr>
        <p:spPr/>
        <p:txBody>
          <a:bodyPr/>
          <a:lstStyle/>
          <a:p>
            <a:fld id="{BFF117EF-9718-4423-89B7-490956680319}" type="slidenum">
              <a:rPr lang="en-US" smtClean="0"/>
              <a:pPr/>
              <a:t>118</a:t>
            </a:fld>
            <a:endParaRPr lang="en-US"/>
          </a:p>
        </p:txBody>
      </p:sp>
    </p:spTree>
    <p:extLst>
      <p:ext uri="{BB962C8B-B14F-4D97-AF65-F5344CB8AC3E}">
        <p14:creationId xmlns:p14="http://schemas.microsoft.com/office/powerpoint/2010/main" val="84702422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0719"/>
          <a:stretch/>
        </p:blipFill>
        <p:spPr>
          <a:xfrm>
            <a:off x="0" y="0"/>
            <a:ext cx="7772400" cy="536212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t="15187" b="11734"/>
          <a:stretch/>
        </p:blipFill>
        <p:spPr>
          <a:xfrm>
            <a:off x="0" y="5581581"/>
            <a:ext cx="7772400" cy="4389121"/>
          </a:xfrm>
          <a:prstGeom prst="rect">
            <a:avLst/>
          </a:prstGeom>
        </p:spPr>
      </p:pic>
      <p:sp>
        <p:nvSpPr>
          <p:cNvPr id="4" name="Rectangle 3"/>
          <p:cNvSpPr/>
          <p:nvPr/>
        </p:nvSpPr>
        <p:spPr>
          <a:xfrm>
            <a:off x="7489177"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9" name="Slide Number Placeholder 8"/>
          <p:cNvSpPr>
            <a:spLocks noGrp="1"/>
          </p:cNvSpPr>
          <p:nvPr>
            <p:ph type="sldNum" sz="quarter" idx="12"/>
          </p:nvPr>
        </p:nvSpPr>
        <p:spPr>
          <a:xfrm>
            <a:off x="5570220" y="9633945"/>
            <a:ext cx="1813560" cy="535516"/>
          </a:xfrm>
        </p:spPr>
        <p:txBody>
          <a:bodyPr/>
          <a:lstStyle/>
          <a:p>
            <a:fld id="{BFF117EF-9718-4423-89B7-490956680319}" type="slidenum">
              <a:rPr lang="en-US" smtClean="0"/>
              <a:pPr/>
              <a:t>119</a:t>
            </a:fld>
            <a:endParaRPr lang="en-US" dirty="0"/>
          </a:p>
        </p:txBody>
      </p:sp>
    </p:spTree>
    <p:extLst>
      <p:ext uri="{BB962C8B-B14F-4D97-AF65-F5344CB8AC3E}">
        <p14:creationId xmlns:p14="http://schemas.microsoft.com/office/powerpoint/2010/main" val="1925365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p:nvPr/>
            </p:nvSpPr>
            <p:spPr>
              <a:xfrm>
                <a:off x="518160" y="335283"/>
                <a:ext cx="7081520" cy="2829814"/>
              </a:xfrm>
              <a:prstGeom prst="rect">
                <a:avLst/>
              </a:prstGeom>
            </p:spPr>
            <p:txBody>
              <a:bodyPr wrap="square">
                <a:spAutoFit/>
              </a:bodyPr>
              <a:lstStyle/>
              <a:p>
                <a:r>
                  <a:rPr lang="en-US" sz="1600" dirty="0"/>
                  <a:t>3</a:t>
                </a:r>
                <a:r>
                  <a:rPr lang="en-US" sz="1600" dirty="0" smtClean="0"/>
                  <a:t>. </a:t>
                </a:r>
                <a:r>
                  <a:rPr lang="en-US" sz="1600" dirty="0"/>
                  <a:t>An expression is shown below.</a:t>
                </a:r>
              </a:p>
              <a:p>
                <a:pPr/>
                <a14:m>
                  <m:oMathPara xmlns:m="http://schemas.openxmlformats.org/officeDocument/2006/math">
                    <m:oMathParaPr>
                      <m:jc m:val="centerGroup"/>
                    </m:oMathParaPr>
                    <m:oMath xmlns:m="http://schemas.openxmlformats.org/officeDocument/2006/math">
                      <m:rad>
                        <m:radPr>
                          <m:degHide m:val="on"/>
                          <m:ctrlPr>
                            <a:rPr lang="en-US" sz="1600" i="1">
                              <a:latin typeface="Cambria Math"/>
                            </a:rPr>
                          </m:ctrlPr>
                        </m:radPr>
                        <m:deg/>
                        <m:e>
                          <m:r>
                            <m:rPr>
                              <m:nor/>
                            </m:rPr>
                            <a:rPr lang="en-US" sz="1600" b="0" i="0" smtClean="0">
                              <a:latin typeface="Cambria Math"/>
                            </a:rPr>
                            <m:t>87</m:t>
                          </m:r>
                          <m:r>
                            <m:rPr>
                              <m:nor/>
                            </m:rPr>
                            <a:rPr lang="en-US" sz="1600" i="1" dirty="0"/>
                            <m:t>x</m:t>
                          </m:r>
                          <m:r>
                            <m:rPr>
                              <m:nor/>
                            </m:rPr>
                            <a:rPr lang="en-US" sz="1600" i="1" dirty="0"/>
                            <m:t> </m:t>
                          </m:r>
                        </m:e>
                      </m:rad>
                      <m:r>
                        <a:rPr lang="en-US" sz="1600" i="1" dirty="0">
                          <a:latin typeface="Cambria Math"/>
                        </a:rPr>
                        <m:t> </m:t>
                      </m:r>
                    </m:oMath>
                  </m:oMathPara>
                </a14:m>
                <a:endParaRPr lang="en-US" sz="1600" i="1" dirty="0"/>
              </a:p>
              <a:p>
                <a:r>
                  <a:rPr lang="en-US" sz="1600" dirty="0"/>
                  <a:t>For which value of </a:t>
                </a:r>
                <a:r>
                  <a:rPr lang="en-US" sz="1600" i="1" dirty="0"/>
                  <a:t>x </a:t>
                </a:r>
                <a:r>
                  <a:rPr lang="en-US" sz="1600" dirty="0"/>
                  <a:t>should the expression </a:t>
                </a:r>
                <a:r>
                  <a:rPr lang="en-US" sz="1600" dirty="0" smtClean="0"/>
                  <a:t>be further simplified?</a:t>
                </a:r>
              </a:p>
              <a:p>
                <a:endParaRPr lang="en-US" sz="1600" dirty="0"/>
              </a:p>
              <a:p>
                <a:r>
                  <a:rPr lang="en-US" sz="1600" dirty="0" smtClean="0"/>
                  <a:t>A. </a:t>
                </a:r>
                <a:r>
                  <a:rPr lang="en-US" sz="1600" i="1" dirty="0" smtClean="0"/>
                  <a:t>x </a:t>
                </a:r>
                <a:r>
                  <a:rPr lang="en-US" sz="1600" dirty="0"/>
                  <a:t>= </a:t>
                </a:r>
                <a:r>
                  <a:rPr lang="en-US" sz="1600" dirty="0" smtClean="0"/>
                  <a:t>10</a:t>
                </a:r>
              </a:p>
              <a:p>
                <a:endParaRPr lang="en-US" sz="1600" dirty="0"/>
              </a:p>
              <a:p>
                <a:r>
                  <a:rPr lang="en-US" sz="1600" dirty="0" smtClean="0"/>
                  <a:t>B</a:t>
                </a:r>
                <a:r>
                  <a:rPr lang="en-US" sz="1600" dirty="0"/>
                  <a:t>. </a:t>
                </a:r>
                <a:r>
                  <a:rPr lang="en-US" sz="1600" i="1" dirty="0"/>
                  <a:t>x </a:t>
                </a:r>
                <a:r>
                  <a:rPr lang="en-US" sz="1600" dirty="0"/>
                  <a:t>= </a:t>
                </a:r>
                <a:r>
                  <a:rPr lang="en-US" sz="1600" dirty="0" smtClean="0"/>
                  <a:t>13</a:t>
                </a:r>
              </a:p>
              <a:p>
                <a:endParaRPr lang="en-US" sz="1600" dirty="0"/>
              </a:p>
              <a:p>
                <a:r>
                  <a:rPr lang="en-US" sz="1600" dirty="0"/>
                  <a:t>C. </a:t>
                </a:r>
                <a:r>
                  <a:rPr lang="en-US" sz="1600" i="1" dirty="0"/>
                  <a:t>x </a:t>
                </a:r>
                <a:r>
                  <a:rPr lang="en-US" sz="1600" dirty="0"/>
                  <a:t>= </a:t>
                </a:r>
                <a:r>
                  <a:rPr lang="en-US" sz="1600" dirty="0" smtClean="0"/>
                  <a:t>21</a:t>
                </a:r>
              </a:p>
              <a:p>
                <a:endParaRPr lang="en-US" sz="1600" dirty="0"/>
              </a:p>
              <a:p>
                <a:r>
                  <a:rPr lang="en-US" sz="1600" dirty="0"/>
                  <a:t>D. </a:t>
                </a:r>
                <a:r>
                  <a:rPr lang="en-US" sz="1600" i="1" dirty="0"/>
                  <a:t>x </a:t>
                </a:r>
                <a:r>
                  <a:rPr lang="en-US" sz="1600" dirty="0"/>
                  <a:t>= 38</a:t>
                </a:r>
              </a:p>
            </p:txBody>
          </p:sp>
        </mc:Choice>
        <mc:Fallback xmlns="">
          <p:sp>
            <p:nvSpPr>
              <p:cNvPr id="4" name="Rectangle 3"/>
              <p:cNvSpPr>
                <a:spLocks noRot="1" noChangeAspect="1" noMove="1" noResize="1" noEditPoints="1" noAdjustHandles="1" noChangeArrowheads="1" noChangeShapeType="1" noTextEdit="1"/>
              </p:cNvSpPr>
              <p:nvPr/>
            </p:nvSpPr>
            <p:spPr>
              <a:xfrm>
                <a:off x="518160" y="335283"/>
                <a:ext cx="7081520" cy="2829814"/>
              </a:xfrm>
              <a:prstGeom prst="rect">
                <a:avLst/>
              </a:prstGeom>
              <a:blipFill rotWithShape="1">
                <a:blip r:embed="rId3" cstate="print"/>
                <a:stretch>
                  <a:fillRect l="-430" t="-647" b="-1940"/>
                </a:stretch>
              </a:blipFill>
            </p:spPr>
            <p:txBody>
              <a:bodyPr/>
              <a:lstStyle/>
              <a:p>
                <a:r>
                  <a:rPr lang="en-US">
                    <a:noFill/>
                  </a:rPr>
                  <a:t> </a:t>
                </a:r>
              </a:p>
            </p:txBody>
          </p:sp>
        </mc:Fallback>
      </mc:AlternateContent>
      <p:sp>
        <p:nvSpPr>
          <p:cNvPr id="2" name="TextBox 1"/>
          <p:cNvSpPr txBox="1"/>
          <p:nvPr/>
        </p:nvSpPr>
        <p:spPr>
          <a:xfrm>
            <a:off x="518160" y="5029203"/>
            <a:ext cx="7081520" cy="3457357"/>
          </a:xfrm>
          <a:prstGeom prst="rect">
            <a:avLst/>
          </a:prstGeom>
          <a:noFill/>
        </p:spPr>
        <p:txBody>
          <a:bodyPr wrap="square" rtlCol="0">
            <a:spAutoFit/>
          </a:bodyPr>
          <a:lstStyle/>
          <a:p>
            <a:r>
              <a:rPr lang="en-US" sz="1600" dirty="0" smtClean="0"/>
              <a:t>4. </a:t>
            </a:r>
            <a:r>
              <a:rPr lang="en-US" sz="1600" dirty="0"/>
              <a:t>Two monomials are shown below</a:t>
            </a:r>
            <a:r>
              <a:rPr lang="en-US" sz="1600" dirty="0" smtClean="0"/>
              <a:t>.</a:t>
            </a:r>
          </a:p>
          <a:p>
            <a:endParaRPr lang="en-US" sz="1600" dirty="0"/>
          </a:p>
          <a:p>
            <a:r>
              <a:rPr lang="en-US" sz="1600" dirty="0"/>
              <a:t>	</a:t>
            </a:r>
            <a:r>
              <a:rPr lang="en-US" sz="1600" dirty="0" smtClean="0"/>
              <a:t>450</a:t>
            </a:r>
            <a:r>
              <a:rPr lang="en-US" sz="1600" i="1" dirty="0" smtClean="0"/>
              <a:t>x</a:t>
            </a:r>
            <a:r>
              <a:rPr lang="en-US" sz="1600" baseline="30000" dirty="0" smtClean="0"/>
              <a:t>2</a:t>
            </a:r>
            <a:r>
              <a:rPr lang="en-US" sz="1600" i="1" dirty="0" smtClean="0"/>
              <a:t>y</a:t>
            </a:r>
            <a:r>
              <a:rPr lang="en-US" sz="1600" baseline="30000" dirty="0" smtClean="0"/>
              <a:t>5</a:t>
            </a:r>
            <a:r>
              <a:rPr lang="en-US" sz="1600" dirty="0" smtClean="0"/>
              <a:t>       	3,000</a:t>
            </a:r>
            <a:r>
              <a:rPr lang="en-US" sz="1600" i="1" dirty="0" smtClean="0"/>
              <a:t>x</a:t>
            </a:r>
            <a:r>
              <a:rPr lang="en-US" sz="1600" baseline="30000" dirty="0" smtClean="0"/>
              <a:t>4</a:t>
            </a:r>
            <a:r>
              <a:rPr lang="en-US" sz="1600" i="1" dirty="0" smtClean="0"/>
              <a:t>y</a:t>
            </a:r>
            <a:r>
              <a:rPr lang="en-US" sz="1600" baseline="30000" dirty="0" smtClean="0"/>
              <a:t>3</a:t>
            </a:r>
          </a:p>
          <a:p>
            <a:endParaRPr lang="en-US" sz="1600" baseline="30000" dirty="0"/>
          </a:p>
          <a:p>
            <a:r>
              <a:rPr lang="en-US" sz="1600" dirty="0"/>
              <a:t>What is the least common multiple (LCM) of these</a:t>
            </a:r>
          </a:p>
          <a:p>
            <a:r>
              <a:rPr lang="en-US" sz="1600" dirty="0"/>
              <a:t>monomials</a:t>
            </a:r>
            <a:r>
              <a:rPr lang="en-US" sz="1600" dirty="0" smtClean="0"/>
              <a:t>?</a:t>
            </a:r>
          </a:p>
          <a:p>
            <a:endParaRPr lang="en-US" sz="1600" dirty="0"/>
          </a:p>
          <a:p>
            <a:pPr marL="342900" indent="-342900">
              <a:buAutoNum type="alphaUcPeriod"/>
            </a:pPr>
            <a:r>
              <a:rPr lang="en-US" sz="1600" dirty="0" smtClean="0"/>
              <a:t>2</a:t>
            </a:r>
            <a:r>
              <a:rPr lang="en-US" sz="1600" i="1" dirty="0" smtClean="0"/>
              <a:t>xy</a:t>
            </a:r>
          </a:p>
          <a:p>
            <a:endParaRPr lang="en-US" sz="1600" i="1" dirty="0"/>
          </a:p>
          <a:p>
            <a:r>
              <a:rPr lang="en-US" sz="1600" dirty="0"/>
              <a:t>B. </a:t>
            </a:r>
            <a:r>
              <a:rPr lang="en-US" sz="1600" dirty="0" smtClean="0"/>
              <a:t>  30</a:t>
            </a:r>
            <a:r>
              <a:rPr lang="en-US" sz="1600" i="1" dirty="0" smtClean="0"/>
              <a:t>xy</a:t>
            </a:r>
          </a:p>
          <a:p>
            <a:endParaRPr lang="en-US" sz="1600" i="1" dirty="0"/>
          </a:p>
          <a:p>
            <a:r>
              <a:rPr lang="en-US" sz="1600" dirty="0"/>
              <a:t>C. </a:t>
            </a:r>
            <a:r>
              <a:rPr lang="en-US" sz="1600" dirty="0" smtClean="0"/>
              <a:t>  150</a:t>
            </a:r>
            <a:r>
              <a:rPr lang="en-US" sz="1600" i="1" dirty="0" smtClean="0"/>
              <a:t>x</a:t>
            </a:r>
            <a:r>
              <a:rPr lang="en-US" sz="1600" baseline="30000" dirty="0" smtClean="0"/>
              <a:t>2</a:t>
            </a:r>
            <a:r>
              <a:rPr lang="en-US" sz="1600" i="1" dirty="0" smtClean="0"/>
              <a:t>y</a:t>
            </a:r>
            <a:r>
              <a:rPr lang="en-US" sz="1600" baseline="30000" dirty="0" smtClean="0"/>
              <a:t>3</a:t>
            </a:r>
          </a:p>
          <a:p>
            <a:endParaRPr lang="en-US" sz="1600" dirty="0"/>
          </a:p>
          <a:p>
            <a:r>
              <a:rPr lang="en-US" sz="1600" dirty="0"/>
              <a:t>D. </a:t>
            </a:r>
            <a:r>
              <a:rPr lang="en-US" sz="1600" dirty="0" smtClean="0"/>
              <a:t>  9,000</a:t>
            </a:r>
            <a:r>
              <a:rPr lang="en-US" sz="1600" i="1" dirty="0" smtClean="0"/>
              <a:t>x</a:t>
            </a:r>
            <a:r>
              <a:rPr lang="en-US" sz="1600" baseline="30000" dirty="0" smtClean="0"/>
              <a:t>4</a:t>
            </a:r>
            <a:r>
              <a:rPr lang="en-US" sz="1600" i="1" dirty="0" smtClean="0"/>
              <a:t>y</a:t>
            </a:r>
            <a:r>
              <a:rPr lang="en-US" sz="1600" baseline="30000" dirty="0" smtClean="0"/>
              <a:t>5</a:t>
            </a:r>
            <a:endParaRPr lang="en-US" sz="1600" baseline="30000" dirty="0"/>
          </a:p>
        </p:txBody>
      </p:sp>
      <p:sp>
        <p:nvSpPr>
          <p:cNvPr id="5" name="Rectangle 4"/>
          <p:cNvSpPr/>
          <p:nvPr/>
        </p:nvSpPr>
        <p:spPr>
          <a:xfrm>
            <a:off x="-5249"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12</a:t>
            </a:fld>
            <a:endParaRPr lang="en-US" dirty="0"/>
          </a:p>
        </p:txBody>
      </p:sp>
    </p:spTree>
    <p:extLst>
      <p:ext uri="{BB962C8B-B14F-4D97-AF65-F5344CB8AC3E}">
        <p14:creationId xmlns:p14="http://schemas.microsoft.com/office/powerpoint/2010/main" val="219721969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6056" y="457200"/>
            <a:ext cx="6553200" cy="369332"/>
          </a:xfrm>
          <a:prstGeom prst="rect">
            <a:avLst/>
          </a:prstGeom>
          <a:noFill/>
        </p:spPr>
        <p:txBody>
          <a:bodyPr wrap="square" rtlCol="0">
            <a:spAutoFit/>
          </a:bodyPr>
          <a:lstStyle/>
          <a:p>
            <a:pPr algn="ctr"/>
            <a:r>
              <a:rPr lang="en-US" dirty="0" smtClean="0"/>
              <a:t>Credits &amp; Kudos</a:t>
            </a:r>
            <a:endParaRPr lang="en-US" dirty="0"/>
          </a:p>
        </p:txBody>
      </p:sp>
      <p:sp>
        <p:nvSpPr>
          <p:cNvPr id="3" name="TextBox 2"/>
          <p:cNvSpPr txBox="1"/>
          <p:nvPr/>
        </p:nvSpPr>
        <p:spPr>
          <a:xfrm>
            <a:off x="609600" y="1600200"/>
            <a:ext cx="6705600" cy="5355312"/>
          </a:xfrm>
          <a:prstGeom prst="rect">
            <a:avLst/>
          </a:prstGeom>
          <a:noFill/>
        </p:spPr>
        <p:txBody>
          <a:bodyPr wrap="square" rtlCol="0">
            <a:spAutoFit/>
          </a:bodyPr>
          <a:lstStyle/>
          <a:p>
            <a:r>
              <a:rPr lang="en-US" dirty="0" smtClean="0"/>
              <a:t>PDESAS</a:t>
            </a:r>
            <a:endParaRPr lang="en-US" dirty="0"/>
          </a:p>
          <a:p>
            <a:r>
              <a:rPr lang="en-US" dirty="0">
                <a:hlinkClick r:id="rId3"/>
              </a:rPr>
              <a:t>http://www.pdesas.org</a:t>
            </a:r>
            <a:r>
              <a:rPr lang="en-US" dirty="0" smtClean="0">
                <a:hlinkClick r:id="rId3"/>
              </a:rPr>
              <a:t>/</a:t>
            </a:r>
            <a:endParaRPr lang="en-US" dirty="0" smtClean="0"/>
          </a:p>
          <a:p>
            <a:endParaRPr lang="en-US" dirty="0" smtClean="0"/>
          </a:p>
          <a:p>
            <a:r>
              <a:rPr lang="en-US" dirty="0" smtClean="0"/>
              <a:t>Harrisburg School District Math Wikispace</a:t>
            </a:r>
            <a:endParaRPr lang="en-US" dirty="0"/>
          </a:p>
          <a:p>
            <a:r>
              <a:rPr lang="en-US" dirty="0">
                <a:hlinkClick r:id="rId4"/>
              </a:rPr>
              <a:t>http://hbgsdmath.wikispaces.com/Keystone+Materials</a:t>
            </a:r>
            <a:endParaRPr lang="en-US" dirty="0"/>
          </a:p>
          <a:p>
            <a:endParaRPr lang="en-US" dirty="0" smtClean="0"/>
          </a:p>
          <a:p>
            <a:r>
              <a:rPr lang="en-US" dirty="0"/>
              <a:t>North Allegheny Intermediate High </a:t>
            </a:r>
            <a:r>
              <a:rPr lang="en-US" dirty="0" smtClean="0"/>
              <a:t>School</a:t>
            </a:r>
            <a:endParaRPr lang="en-US" dirty="0"/>
          </a:p>
          <a:p>
            <a:r>
              <a:rPr lang="en-US" dirty="0">
                <a:hlinkClick r:id="rId5"/>
              </a:rPr>
              <a:t>http://</a:t>
            </a:r>
            <a:r>
              <a:rPr lang="en-US" dirty="0" smtClean="0">
                <a:hlinkClick r:id="rId5"/>
              </a:rPr>
              <a:t>www.northallegheny.org/Page/13728</a:t>
            </a:r>
            <a:endParaRPr lang="en-US" dirty="0" smtClean="0"/>
          </a:p>
          <a:p>
            <a:endParaRPr lang="en-US" dirty="0" smtClean="0"/>
          </a:p>
          <a:p>
            <a:r>
              <a:rPr lang="en-US" dirty="0" smtClean="0"/>
              <a:t>Harrisburg School District</a:t>
            </a:r>
          </a:p>
          <a:p>
            <a:pPr marL="285750" indent="-285750">
              <a:buFont typeface="Arial" pitchFamily="34" charset="0"/>
              <a:buChar char="•"/>
            </a:pPr>
            <a:r>
              <a:rPr lang="en-US" dirty="0"/>
              <a:t>Diane Harris, GEAR UP Math Coach</a:t>
            </a:r>
          </a:p>
          <a:p>
            <a:pPr marL="285750" indent="-285750">
              <a:buFont typeface="Arial" pitchFamily="34" charset="0"/>
              <a:buChar char="•"/>
            </a:pPr>
            <a:r>
              <a:rPr lang="en-US" dirty="0" smtClean="0"/>
              <a:t>Bob Moreland, SIG Math Transformation Consultant</a:t>
            </a:r>
            <a:endParaRPr lang="en-US" dirty="0"/>
          </a:p>
          <a:p>
            <a:pPr marL="285750" indent="-285750">
              <a:buFont typeface="Arial" pitchFamily="34" charset="0"/>
              <a:buChar char="•"/>
            </a:pPr>
            <a:r>
              <a:rPr lang="en-US" dirty="0" smtClean="0"/>
              <a:t>Connie Shatto, </a:t>
            </a:r>
            <a:r>
              <a:rPr lang="en-US" dirty="0"/>
              <a:t>GEAR UP Math </a:t>
            </a:r>
            <a:r>
              <a:rPr lang="en-US" dirty="0" smtClean="0"/>
              <a:t>Coach</a:t>
            </a:r>
            <a:endParaRPr lang="en-US" dirty="0"/>
          </a:p>
          <a:p>
            <a:pPr marL="285750" indent="-285750">
              <a:buFont typeface="Arial" pitchFamily="34" charset="0"/>
              <a:buChar char="•"/>
            </a:pPr>
            <a:r>
              <a:rPr lang="en-US" dirty="0" smtClean="0"/>
              <a:t>Autumn Calnon, Special Ed Teacher</a:t>
            </a:r>
            <a:endParaRPr lang="en-US" dirty="0"/>
          </a:p>
          <a:p>
            <a:pPr marL="285750" indent="-285750">
              <a:buFont typeface="Arial" pitchFamily="34" charset="0"/>
              <a:buChar char="•"/>
            </a:pPr>
            <a:r>
              <a:rPr lang="en-US" dirty="0" smtClean="0"/>
              <a:t>Dave MacIntire, Math Teacher</a:t>
            </a:r>
            <a:endParaRPr lang="en-US" dirty="0"/>
          </a:p>
          <a:p>
            <a:pPr marL="285750" indent="-285750">
              <a:buFont typeface="Arial" pitchFamily="34" charset="0"/>
              <a:buChar char="•"/>
            </a:pPr>
            <a:r>
              <a:rPr lang="en-US" dirty="0" smtClean="0"/>
              <a:t>Eric Croll, Math Teacher</a:t>
            </a:r>
          </a:p>
          <a:p>
            <a:endParaRPr lang="en-US" dirty="0"/>
          </a:p>
          <a:p>
            <a:endParaRPr lang="en-US" dirty="0"/>
          </a:p>
          <a:p>
            <a:endParaRPr lang="en-US" dirty="0"/>
          </a:p>
        </p:txBody>
      </p:sp>
      <p:pic>
        <p:nvPicPr>
          <p:cNvPr id="4" name="Picture 2" descr="bwseal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95799" y="6400800"/>
            <a:ext cx="1818217" cy="1835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085850" y="8998982"/>
            <a:ext cx="5091214" cy="923330"/>
          </a:xfrm>
          <a:prstGeom prst="rect">
            <a:avLst/>
          </a:prstGeom>
          <a:noFill/>
        </p:spPr>
        <p:txBody>
          <a:bodyPr wrap="square" rtlCol="0">
            <a:spAutoFit/>
          </a:bodyPr>
          <a:lstStyle/>
          <a:p>
            <a:pPr algn="r"/>
            <a:r>
              <a:rPr lang="en-US" dirty="0" smtClean="0"/>
              <a:t>Questions or Comments: </a:t>
            </a:r>
            <a:r>
              <a:rPr lang="en-US" dirty="0" smtClean="0">
                <a:hlinkClick r:id="rId7"/>
              </a:rPr>
              <a:t>dharris@hbgsd.k12.pa.us</a:t>
            </a:r>
            <a:endParaRPr lang="en-US" dirty="0" smtClean="0"/>
          </a:p>
          <a:p>
            <a:pPr algn="r"/>
            <a:r>
              <a:rPr lang="en-US" dirty="0" smtClean="0">
                <a:hlinkClick r:id="rId8"/>
              </a:rPr>
              <a:t>bmoreland@hbgsd.k12.pa.us</a:t>
            </a:r>
            <a:endParaRPr lang="en-US" dirty="0" smtClean="0"/>
          </a:p>
          <a:p>
            <a:pPr algn="r"/>
            <a:endParaRPr lang="en-US" dirty="0"/>
          </a:p>
        </p:txBody>
      </p:sp>
      <p:sp>
        <p:nvSpPr>
          <p:cNvPr id="10" name="Slide Number Placeholder 9"/>
          <p:cNvSpPr>
            <a:spLocks noGrp="1"/>
          </p:cNvSpPr>
          <p:nvPr>
            <p:ph type="sldNum" sz="quarter" idx="12"/>
          </p:nvPr>
        </p:nvSpPr>
        <p:spPr/>
        <p:txBody>
          <a:bodyPr/>
          <a:lstStyle/>
          <a:p>
            <a:fld id="{BFF117EF-9718-4423-89B7-490956680319}" type="slidenum">
              <a:rPr lang="en-US" smtClean="0"/>
              <a:pPr/>
              <a:t>120</a:t>
            </a:fld>
            <a:endParaRPr lang="en-US"/>
          </a:p>
        </p:txBody>
      </p:sp>
    </p:spTree>
    <p:extLst>
      <p:ext uri="{BB962C8B-B14F-4D97-AF65-F5344CB8AC3E}">
        <p14:creationId xmlns:p14="http://schemas.microsoft.com/office/powerpoint/2010/main" val="8111351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p:nvPr/>
            </p:nvSpPr>
            <p:spPr>
              <a:xfrm>
                <a:off x="518160" y="335283"/>
                <a:ext cx="7081520" cy="2624693"/>
              </a:xfrm>
              <a:prstGeom prst="rect">
                <a:avLst/>
              </a:prstGeom>
            </p:spPr>
            <p:txBody>
              <a:bodyPr wrap="square">
                <a:spAutoFit/>
              </a:bodyPr>
              <a:lstStyle/>
              <a:p>
                <a:r>
                  <a:rPr lang="en-US" sz="1600" dirty="0" smtClean="0"/>
                  <a:t>5. </a:t>
                </a:r>
                <a:r>
                  <a:rPr lang="en-US" sz="1600" dirty="0"/>
                  <a:t>Simplify:</a:t>
                </a:r>
              </a:p>
              <a:p>
                <a:r>
                  <a:rPr lang="en-US" sz="1600" dirty="0" smtClean="0"/>
                  <a:t>	2(2 </a:t>
                </a:r>
                <a14:m>
                  <m:oMath xmlns:m="http://schemas.openxmlformats.org/officeDocument/2006/math">
                    <m:rad>
                      <m:radPr>
                        <m:degHide m:val="on"/>
                        <m:ctrlPr>
                          <a:rPr lang="en-US" sz="1600" i="1">
                            <a:latin typeface="Cambria Math"/>
                          </a:rPr>
                        </m:ctrlPr>
                      </m:radPr>
                      <m:deg/>
                      <m:e>
                        <m:r>
                          <m:rPr>
                            <m:nor/>
                          </m:rPr>
                          <a:rPr lang="en-US" sz="1600" b="0" i="0" smtClean="0">
                            <a:latin typeface="Cambria Math"/>
                          </a:rPr>
                          <m:t>4</m:t>
                        </m:r>
                        <m:r>
                          <m:rPr>
                            <m:nor/>
                          </m:rPr>
                          <a:rPr lang="en-US" sz="1600" i="1" dirty="0"/>
                          <m:t> </m:t>
                        </m:r>
                      </m:e>
                    </m:rad>
                  </m:oMath>
                </a14:m>
                <a:r>
                  <a:rPr lang="en-US" sz="1600" dirty="0"/>
                  <a:t>) </a:t>
                </a:r>
                <a:r>
                  <a:rPr lang="en-US" sz="1600" baseline="30000" dirty="0"/>
                  <a:t>–2</a:t>
                </a:r>
                <a:endParaRPr lang="en-US" sz="1600" baseline="30000" dirty="0" smtClean="0"/>
              </a:p>
              <a:p>
                <a:r>
                  <a:rPr lang="en-US" sz="1600" dirty="0" smtClean="0"/>
                  <a:t>A. </a:t>
                </a:r>
                <a14:m>
                  <m:oMath xmlns:m="http://schemas.openxmlformats.org/officeDocument/2006/math">
                    <m:f>
                      <m:fPr>
                        <m:ctrlPr>
                          <a:rPr lang="en-US" sz="1600" i="1" smtClean="0">
                            <a:latin typeface="Cambria Math"/>
                          </a:rPr>
                        </m:ctrlPr>
                      </m:fPr>
                      <m:num>
                        <m:r>
                          <m:rPr>
                            <m:nor/>
                          </m:rPr>
                          <a:rPr lang="en-US" sz="1600" b="0" i="0" smtClean="0">
                            <a:latin typeface="Cambria Math"/>
                          </a:rPr>
                          <m:t>1</m:t>
                        </m:r>
                      </m:num>
                      <m:den>
                        <m:r>
                          <m:rPr>
                            <m:nor/>
                          </m:rPr>
                          <a:rPr lang="en-US" sz="1600" b="0" i="0" smtClean="0">
                            <a:latin typeface="Cambria Math"/>
                          </a:rPr>
                          <m:t>8</m:t>
                        </m:r>
                      </m:den>
                    </m:f>
                  </m:oMath>
                </a14:m>
                <a:endParaRPr lang="en-US" sz="1600" dirty="0" smtClean="0"/>
              </a:p>
              <a:p>
                <a:endParaRPr lang="en-US" sz="1600" dirty="0"/>
              </a:p>
              <a:p>
                <a:r>
                  <a:rPr lang="en-US" sz="1600" dirty="0"/>
                  <a:t>B. </a:t>
                </a:r>
                <a14:m>
                  <m:oMath xmlns:m="http://schemas.openxmlformats.org/officeDocument/2006/math">
                    <m:f>
                      <m:fPr>
                        <m:ctrlPr>
                          <a:rPr lang="en-US" sz="1600" i="1">
                            <a:latin typeface="Cambria Math"/>
                          </a:rPr>
                        </m:ctrlPr>
                      </m:fPr>
                      <m:num>
                        <m:r>
                          <m:rPr>
                            <m:nor/>
                          </m:rPr>
                          <a:rPr lang="en-US" sz="1600" i="0">
                            <a:latin typeface="Cambria Math"/>
                          </a:rPr>
                          <m:t>1</m:t>
                        </m:r>
                      </m:num>
                      <m:den>
                        <m:r>
                          <m:rPr>
                            <m:nor/>
                          </m:rPr>
                          <a:rPr lang="en-US" sz="1600" b="0" i="0" smtClean="0">
                            <a:latin typeface="Cambria Math"/>
                          </a:rPr>
                          <m:t>4</m:t>
                        </m:r>
                      </m:den>
                    </m:f>
                  </m:oMath>
                </a14:m>
                <a:endParaRPr lang="en-US" sz="1600" dirty="0" smtClean="0"/>
              </a:p>
              <a:p>
                <a:endParaRPr lang="en-US" sz="1600" dirty="0"/>
              </a:p>
              <a:p>
                <a:r>
                  <a:rPr lang="en-US" sz="1600" dirty="0"/>
                  <a:t>C. </a:t>
                </a:r>
                <a:r>
                  <a:rPr lang="en-US" sz="1600" dirty="0" smtClean="0"/>
                  <a:t>16</a:t>
                </a:r>
              </a:p>
              <a:p>
                <a:endParaRPr lang="en-US" sz="1600" dirty="0"/>
              </a:p>
              <a:p>
                <a:r>
                  <a:rPr lang="en-US" sz="1600" dirty="0"/>
                  <a:t>D. 32</a:t>
                </a:r>
                <a:r>
                  <a:rPr lang="en-US" sz="1600" dirty="0" smtClean="0"/>
                  <a:t> </a:t>
                </a:r>
                <a:endParaRPr lang="en-US" sz="1600" dirty="0"/>
              </a:p>
            </p:txBody>
          </p:sp>
        </mc:Choice>
        <mc:Fallback xmlns="">
          <p:sp>
            <p:nvSpPr>
              <p:cNvPr id="4" name="Rectangle 3"/>
              <p:cNvSpPr>
                <a:spLocks noRot="1" noChangeAspect="1" noMove="1" noResize="1" noEditPoints="1" noAdjustHandles="1" noChangeArrowheads="1" noChangeShapeType="1" noTextEdit="1"/>
              </p:cNvSpPr>
              <p:nvPr/>
            </p:nvSpPr>
            <p:spPr>
              <a:xfrm>
                <a:off x="518160" y="335283"/>
                <a:ext cx="7081520" cy="2624693"/>
              </a:xfrm>
              <a:prstGeom prst="rect">
                <a:avLst/>
              </a:prstGeom>
              <a:blipFill rotWithShape="1">
                <a:blip r:embed="rId3" cstate="print"/>
                <a:stretch>
                  <a:fillRect l="-430" t="-696" b="-2088"/>
                </a:stretch>
              </a:blipFill>
            </p:spPr>
            <p:txBody>
              <a:bodyPr/>
              <a:lstStyle/>
              <a:p>
                <a:r>
                  <a:rPr lang="en-US">
                    <a:noFill/>
                  </a:rPr>
                  <a:t> </a:t>
                </a:r>
              </a:p>
            </p:txBody>
          </p:sp>
        </mc:Fallback>
      </mc:AlternateContent>
      <p:sp>
        <p:nvSpPr>
          <p:cNvPr id="2" name="TextBox 1"/>
          <p:cNvSpPr txBox="1"/>
          <p:nvPr/>
        </p:nvSpPr>
        <p:spPr>
          <a:xfrm>
            <a:off x="518160" y="5029203"/>
            <a:ext cx="7081520" cy="3046988"/>
          </a:xfrm>
          <a:prstGeom prst="rect">
            <a:avLst/>
          </a:prstGeom>
          <a:noFill/>
        </p:spPr>
        <p:txBody>
          <a:bodyPr wrap="square" rtlCol="0">
            <a:spAutoFit/>
          </a:bodyPr>
          <a:lstStyle/>
          <a:p>
            <a:pPr lvl="0"/>
            <a:r>
              <a:rPr lang="en-US" sz="1600" dirty="0" smtClean="0"/>
              <a:t>6.  A </a:t>
            </a:r>
            <a:r>
              <a:rPr lang="en-US" sz="1600" dirty="0"/>
              <a:t>theme park charges $52 for a day pass and $110 for a week pass. Last month, 4,432 day passes were sold and 979 week passes were sold. Which is the closest estimate of the total amount of money paid for the day and week passes for last month?</a:t>
            </a:r>
          </a:p>
          <a:p>
            <a:endParaRPr lang="en-US" sz="1600" dirty="0">
              <a:latin typeface="Calibri" pitchFamily="34" charset="0"/>
            </a:endParaRPr>
          </a:p>
          <a:p>
            <a:r>
              <a:rPr lang="en-US" sz="1600" dirty="0" smtClean="0"/>
              <a:t>A. $300,000</a:t>
            </a:r>
          </a:p>
          <a:p>
            <a:endParaRPr lang="en-US" sz="1600" dirty="0"/>
          </a:p>
          <a:p>
            <a:r>
              <a:rPr lang="en-US" sz="1600" dirty="0"/>
              <a:t>B. </a:t>
            </a:r>
            <a:r>
              <a:rPr lang="en-US" sz="1600" dirty="0" smtClean="0"/>
              <a:t>$400,000</a:t>
            </a:r>
          </a:p>
          <a:p>
            <a:endParaRPr lang="en-US" sz="1600" dirty="0"/>
          </a:p>
          <a:p>
            <a:r>
              <a:rPr lang="en-US" sz="1600" dirty="0"/>
              <a:t>C. $</a:t>
            </a:r>
            <a:r>
              <a:rPr lang="en-US" sz="1600" dirty="0" smtClean="0"/>
              <a:t>500,000</a:t>
            </a:r>
          </a:p>
          <a:p>
            <a:endParaRPr lang="en-US" sz="1600" dirty="0"/>
          </a:p>
          <a:p>
            <a:r>
              <a:rPr lang="en-US" sz="1600" dirty="0"/>
              <a:t>D. $600,000</a:t>
            </a:r>
            <a:r>
              <a:rPr lang="en-US" sz="1600" dirty="0" smtClean="0"/>
              <a:t> </a:t>
            </a:r>
            <a:endParaRPr lang="en-US" sz="1600" baseline="30000" dirty="0"/>
          </a:p>
        </p:txBody>
      </p:sp>
      <p:sp>
        <p:nvSpPr>
          <p:cNvPr id="5" name="Rectangle 4"/>
          <p:cNvSpPr/>
          <p:nvPr/>
        </p:nvSpPr>
        <p:spPr>
          <a:xfrm>
            <a:off x="7516368"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13</a:t>
            </a:fld>
            <a:endParaRPr lang="en-US" dirty="0"/>
          </a:p>
        </p:txBody>
      </p:sp>
    </p:spTree>
    <p:extLst>
      <p:ext uri="{BB962C8B-B14F-4D97-AF65-F5344CB8AC3E}">
        <p14:creationId xmlns:p14="http://schemas.microsoft.com/office/powerpoint/2010/main" val="9637947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7081520" cy="3046988"/>
          </a:xfrm>
          <a:prstGeom prst="rect">
            <a:avLst/>
          </a:prstGeom>
        </p:spPr>
        <p:txBody>
          <a:bodyPr wrap="square">
            <a:spAutoFit/>
          </a:bodyPr>
          <a:lstStyle/>
          <a:p>
            <a:r>
              <a:rPr lang="en-US" sz="1600" dirty="0" smtClean="0"/>
              <a:t>7. </a:t>
            </a:r>
            <a:r>
              <a:rPr lang="en-US" sz="1600" dirty="0"/>
              <a:t>A polynomial expression is shown below.</a:t>
            </a:r>
          </a:p>
          <a:p>
            <a:r>
              <a:rPr lang="en-US" sz="1600" dirty="0" smtClean="0"/>
              <a:t>	(</a:t>
            </a:r>
            <a:r>
              <a:rPr lang="en-US" sz="1600" i="1" dirty="0"/>
              <a:t>mx</a:t>
            </a:r>
            <a:r>
              <a:rPr lang="en-US" sz="1600" baseline="30000" dirty="0"/>
              <a:t>3</a:t>
            </a:r>
            <a:r>
              <a:rPr lang="en-US" sz="1600" dirty="0"/>
              <a:t> + 3) (2</a:t>
            </a:r>
            <a:r>
              <a:rPr lang="en-US" sz="1600" i="1" dirty="0"/>
              <a:t>x</a:t>
            </a:r>
            <a:r>
              <a:rPr lang="en-US" sz="1600" baseline="30000" dirty="0"/>
              <a:t>2</a:t>
            </a:r>
            <a:r>
              <a:rPr lang="en-US" sz="1600" dirty="0"/>
              <a:t> + 5</a:t>
            </a:r>
            <a:r>
              <a:rPr lang="en-US" sz="1600" i="1" dirty="0"/>
              <a:t>x </a:t>
            </a:r>
            <a:r>
              <a:rPr lang="en-US" sz="1600" dirty="0"/>
              <a:t>+ 2) – (8</a:t>
            </a:r>
            <a:r>
              <a:rPr lang="en-US" sz="1600" i="1" dirty="0"/>
              <a:t>x</a:t>
            </a:r>
            <a:r>
              <a:rPr lang="en-US" sz="1600" baseline="30000" dirty="0"/>
              <a:t>5</a:t>
            </a:r>
            <a:r>
              <a:rPr lang="en-US" sz="1600" dirty="0"/>
              <a:t> + 20</a:t>
            </a:r>
            <a:r>
              <a:rPr lang="en-US" sz="1600" i="1" dirty="0"/>
              <a:t>x</a:t>
            </a:r>
            <a:r>
              <a:rPr lang="en-US" sz="1600" baseline="30000" dirty="0"/>
              <a:t>4</a:t>
            </a:r>
            <a:r>
              <a:rPr lang="en-US" sz="1600" dirty="0"/>
              <a:t> </a:t>
            </a:r>
            <a:r>
              <a:rPr lang="en-US" sz="1600" dirty="0" smtClean="0"/>
              <a:t>)</a:t>
            </a:r>
          </a:p>
          <a:p>
            <a:r>
              <a:rPr lang="en-US" sz="1600" dirty="0" smtClean="0"/>
              <a:t>The </a:t>
            </a:r>
            <a:r>
              <a:rPr lang="en-US" sz="1600" dirty="0"/>
              <a:t>expression is simplified to 8</a:t>
            </a:r>
            <a:r>
              <a:rPr lang="en-US" sz="1600" i="1" dirty="0"/>
              <a:t>x</a:t>
            </a:r>
            <a:r>
              <a:rPr lang="en-US" sz="1600" baseline="30000" dirty="0"/>
              <a:t>3</a:t>
            </a:r>
            <a:r>
              <a:rPr lang="en-US" sz="1600" dirty="0"/>
              <a:t> + 6</a:t>
            </a:r>
            <a:r>
              <a:rPr lang="en-US" sz="1600" i="1" dirty="0"/>
              <a:t>x</a:t>
            </a:r>
            <a:r>
              <a:rPr lang="en-US" sz="1600" baseline="30000" dirty="0"/>
              <a:t>2</a:t>
            </a:r>
            <a:r>
              <a:rPr lang="en-US" sz="1600" dirty="0"/>
              <a:t> + 15</a:t>
            </a:r>
            <a:r>
              <a:rPr lang="en-US" sz="1600" i="1" dirty="0"/>
              <a:t>x </a:t>
            </a:r>
            <a:r>
              <a:rPr lang="en-US" sz="1600" dirty="0"/>
              <a:t>+ 6.</a:t>
            </a:r>
          </a:p>
          <a:p>
            <a:r>
              <a:rPr lang="en-US" sz="1600" dirty="0"/>
              <a:t>What is the value of </a:t>
            </a:r>
            <a:r>
              <a:rPr lang="en-US" sz="1600" i="1" dirty="0"/>
              <a:t>m</a:t>
            </a:r>
            <a:r>
              <a:rPr lang="en-US" sz="1600" dirty="0" smtClean="0"/>
              <a:t>?</a:t>
            </a:r>
          </a:p>
          <a:p>
            <a:endParaRPr lang="en-US" sz="1600" dirty="0"/>
          </a:p>
          <a:p>
            <a:pPr marL="342900" indent="-342900">
              <a:buAutoNum type="alphaUcPeriod"/>
            </a:pPr>
            <a:r>
              <a:rPr lang="en-US" sz="1600" dirty="0" smtClean="0"/>
              <a:t>–8</a:t>
            </a:r>
          </a:p>
          <a:p>
            <a:endParaRPr lang="en-US" sz="1600" dirty="0"/>
          </a:p>
          <a:p>
            <a:r>
              <a:rPr lang="en-US" sz="1600" dirty="0"/>
              <a:t>B</a:t>
            </a:r>
            <a:r>
              <a:rPr lang="en-US" sz="1600" dirty="0" smtClean="0"/>
              <a:t>.    –4</a:t>
            </a:r>
          </a:p>
          <a:p>
            <a:endParaRPr lang="en-US" sz="1600" dirty="0"/>
          </a:p>
          <a:p>
            <a:r>
              <a:rPr lang="en-US" sz="1600" dirty="0"/>
              <a:t>C. </a:t>
            </a:r>
            <a:r>
              <a:rPr lang="en-US" sz="1600" dirty="0" smtClean="0"/>
              <a:t>   4</a:t>
            </a:r>
          </a:p>
          <a:p>
            <a:endParaRPr lang="en-US" sz="1600" dirty="0"/>
          </a:p>
          <a:p>
            <a:r>
              <a:rPr lang="en-US" sz="1600" dirty="0"/>
              <a:t>D</a:t>
            </a:r>
            <a:r>
              <a:rPr lang="en-US" sz="1600" dirty="0" smtClean="0"/>
              <a:t>.    8 </a:t>
            </a:r>
            <a:endParaRPr lang="en-US" sz="1600" dirty="0"/>
          </a:p>
        </p:txBody>
      </p:sp>
      <p:sp>
        <p:nvSpPr>
          <p:cNvPr id="2" name="TextBox 1"/>
          <p:cNvSpPr txBox="1"/>
          <p:nvPr/>
        </p:nvSpPr>
        <p:spPr>
          <a:xfrm>
            <a:off x="518160" y="5029203"/>
            <a:ext cx="7081520" cy="2554545"/>
          </a:xfrm>
          <a:prstGeom prst="rect">
            <a:avLst/>
          </a:prstGeom>
          <a:noFill/>
        </p:spPr>
        <p:txBody>
          <a:bodyPr wrap="square" rtlCol="0">
            <a:spAutoFit/>
          </a:bodyPr>
          <a:lstStyle/>
          <a:p>
            <a:r>
              <a:rPr lang="en-US" sz="1600" dirty="0"/>
              <a:t>8</a:t>
            </a:r>
            <a:r>
              <a:rPr lang="en-US" sz="1600" dirty="0" smtClean="0"/>
              <a:t>. </a:t>
            </a:r>
            <a:r>
              <a:rPr lang="en-US" sz="1600" dirty="0"/>
              <a:t>When the expression </a:t>
            </a:r>
            <a:r>
              <a:rPr lang="en-US" sz="1600" i="1" dirty="0"/>
              <a:t>x</a:t>
            </a:r>
            <a:r>
              <a:rPr lang="en-US" sz="1600" baseline="30000" dirty="0"/>
              <a:t>2</a:t>
            </a:r>
            <a:r>
              <a:rPr lang="en-US" sz="1600" dirty="0"/>
              <a:t> – 3</a:t>
            </a:r>
            <a:r>
              <a:rPr lang="en-US" sz="1600" i="1" dirty="0"/>
              <a:t>x </a:t>
            </a:r>
            <a:r>
              <a:rPr lang="en-US" sz="1600" dirty="0"/>
              <a:t>– 18 is </a:t>
            </a:r>
            <a:r>
              <a:rPr lang="en-US" sz="1600" dirty="0" smtClean="0"/>
              <a:t>factored completely</a:t>
            </a:r>
            <a:r>
              <a:rPr lang="en-US" sz="1600" dirty="0"/>
              <a:t>, which is one of its factors</a:t>
            </a:r>
            <a:r>
              <a:rPr lang="en-US" sz="1600" dirty="0" smtClean="0"/>
              <a:t>?</a:t>
            </a:r>
          </a:p>
          <a:p>
            <a:endParaRPr lang="en-US" sz="1600" dirty="0"/>
          </a:p>
          <a:p>
            <a:pPr marL="342900" indent="-342900">
              <a:buAutoNum type="alphaUcPeriod"/>
            </a:pPr>
            <a:r>
              <a:rPr lang="en-US" sz="1600" dirty="0" smtClean="0"/>
              <a:t>(</a:t>
            </a:r>
            <a:r>
              <a:rPr lang="en-US" sz="1600" i="1" dirty="0"/>
              <a:t>x </a:t>
            </a:r>
            <a:r>
              <a:rPr lang="en-US" sz="1600" dirty="0"/>
              <a:t>– 2</a:t>
            </a:r>
            <a:r>
              <a:rPr lang="en-US" sz="1600" dirty="0" smtClean="0"/>
              <a:t>)</a:t>
            </a:r>
          </a:p>
          <a:p>
            <a:endParaRPr lang="en-US" sz="1600" dirty="0"/>
          </a:p>
          <a:p>
            <a:r>
              <a:rPr lang="en-US" sz="1600" dirty="0"/>
              <a:t>B. </a:t>
            </a:r>
            <a:r>
              <a:rPr lang="en-US" sz="1600" dirty="0" smtClean="0"/>
              <a:t>  (</a:t>
            </a:r>
            <a:r>
              <a:rPr lang="en-US" sz="1600" i="1" dirty="0"/>
              <a:t>x </a:t>
            </a:r>
            <a:r>
              <a:rPr lang="en-US" sz="1600" dirty="0"/>
              <a:t>– 3</a:t>
            </a:r>
            <a:r>
              <a:rPr lang="en-US" sz="1600" dirty="0" smtClean="0"/>
              <a:t>)</a:t>
            </a:r>
          </a:p>
          <a:p>
            <a:endParaRPr lang="en-US" sz="1600" dirty="0"/>
          </a:p>
          <a:p>
            <a:r>
              <a:rPr lang="en-US" sz="1600" dirty="0"/>
              <a:t>C. </a:t>
            </a:r>
            <a:r>
              <a:rPr lang="en-US" sz="1600" dirty="0" smtClean="0"/>
              <a:t>  (</a:t>
            </a:r>
            <a:r>
              <a:rPr lang="en-US" sz="1600" i="1" dirty="0"/>
              <a:t>x </a:t>
            </a:r>
            <a:r>
              <a:rPr lang="en-US" sz="1600" dirty="0"/>
              <a:t>– 6</a:t>
            </a:r>
            <a:r>
              <a:rPr lang="en-US" sz="1600" dirty="0" smtClean="0"/>
              <a:t>)</a:t>
            </a:r>
          </a:p>
          <a:p>
            <a:endParaRPr lang="en-US" sz="1600" dirty="0"/>
          </a:p>
          <a:p>
            <a:r>
              <a:rPr lang="en-US" sz="1600" dirty="0"/>
              <a:t>D. </a:t>
            </a:r>
            <a:r>
              <a:rPr lang="en-US" sz="1600" dirty="0" smtClean="0"/>
              <a:t>  (</a:t>
            </a:r>
            <a:r>
              <a:rPr lang="en-US" sz="1600" i="1" dirty="0"/>
              <a:t>x </a:t>
            </a:r>
            <a:r>
              <a:rPr lang="en-US" sz="1600" dirty="0"/>
              <a:t>– 9)</a:t>
            </a:r>
            <a:endParaRPr lang="en-US" sz="1600" baseline="30000" dirty="0"/>
          </a:p>
        </p:txBody>
      </p:sp>
      <p:sp>
        <p:nvSpPr>
          <p:cNvPr id="5" name="Rectangle 4"/>
          <p:cNvSpPr/>
          <p:nvPr/>
        </p:nvSpPr>
        <p:spPr>
          <a:xfrm>
            <a:off x="-5249"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14</a:t>
            </a:fld>
            <a:endParaRPr lang="en-US" dirty="0"/>
          </a:p>
        </p:txBody>
      </p:sp>
    </p:spTree>
    <p:extLst>
      <p:ext uri="{BB962C8B-B14F-4D97-AF65-F5344CB8AC3E}">
        <p14:creationId xmlns:p14="http://schemas.microsoft.com/office/powerpoint/2010/main" val="33884499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2308324"/>
          </a:xfrm>
          <a:prstGeom prst="rect">
            <a:avLst/>
          </a:prstGeom>
        </p:spPr>
        <p:txBody>
          <a:bodyPr wrap="square">
            <a:spAutoFit/>
          </a:bodyPr>
          <a:lstStyle/>
          <a:p>
            <a:r>
              <a:rPr lang="en-US" sz="1600" dirty="0" smtClean="0"/>
              <a:t>9. </a:t>
            </a:r>
            <a:r>
              <a:rPr lang="en-US" sz="1600" dirty="0"/>
              <a:t>Which is a factor of the trinomial </a:t>
            </a:r>
            <a:r>
              <a:rPr lang="en-US" sz="1600" i="1" dirty="0"/>
              <a:t>x</a:t>
            </a:r>
            <a:r>
              <a:rPr lang="en-US" sz="1600" baseline="30000" dirty="0"/>
              <a:t>2</a:t>
            </a:r>
            <a:r>
              <a:rPr lang="en-US" sz="1600" dirty="0"/>
              <a:t> – 2</a:t>
            </a:r>
            <a:r>
              <a:rPr lang="en-US" sz="1600" i="1" dirty="0"/>
              <a:t>x </a:t>
            </a:r>
            <a:r>
              <a:rPr lang="en-US" sz="1600" dirty="0"/>
              <a:t>– 15</a:t>
            </a:r>
            <a:r>
              <a:rPr lang="en-US" sz="1600" dirty="0" smtClean="0"/>
              <a:t>?</a:t>
            </a:r>
          </a:p>
          <a:p>
            <a:endParaRPr lang="en-US" sz="1600" dirty="0"/>
          </a:p>
          <a:p>
            <a:pPr marL="342900" indent="-342900">
              <a:buAutoNum type="alphaUcPeriod"/>
            </a:pPr>
            <a:r>
              <a:rPr lang="en-US" sz="1600" dirty="0" smtClean="0"/>
              <a:t>(</a:t>
            </a:r>
            <a:r>
              <a:rPr lang="en-US" sz="1600" i="1" dirty="0"/>
              <a:t>x </a:t>
            </a:r>
            <a:r>
              <a:rPr lang="en-US" sz="1600" dirty="0"/>
              <a:t>– 13</a:t>
            </a:r>
            <a:r>
              <a:rPr lang="en-US" sz="1600" dirty="0" smtClean="0"/>
              <a:t>)</a:t>
            </a:r>
          </a:p>
          <a:p>
            <a:endParaRPr lang="en-US" sz="1600" dirty="0"/>
          </a:p>
          <a:p>
            <a:r>
              <a:rPr lang="en-US" sz="1600" dirty="0"/>
              <a:t>B. </a:t>
            </a:r>
            <a:r>
              <a:rPr lang="en-US" sz="1600" dirty="0" smtClean="0"/>
              <a:t>  (</a:t>
            </a:r>
            <a:r>
              <a:rPr lang="en-US" sz="1600" i="1" dirty="0"/>
              <a:t>x </a:t>
            </a:r>
            <a:r>
              <a:rPr lang="en-US" sz="1600" dirty="0"/>
              <a:t>– 5</a:t>
            </a:r>
            <a:r>
              <a:rPr lang="en-US" sz="1600" dirty="0" smtClean="0"/>
              <a:t>)</a:t>
            </a:r>
          </a:p>
          <a:p>
            <a:endParaRPr lang="en-US" sz="1600" dirty="0"/>
          </a:p>
          <a:p>
            <a:r>
              <a:rPr lang="en-US" sz="1600" dirty="0"/>
              <a:t>C. </a:t>
            </a:r>
            <a:r>
              <a:rPr lang="en-US" sz="1600" dirty="0" smtClean="0"/>
              <a:t>  (</a:t>
            </a:r>
            <a:r>
              <a:rPr lang="en-US" sz="1600" i="1" dirty="0"/>
              <a:t>x </a:t>
            </a:r>
            <a:r>
              <a:rPr lang="en-US" sz="1600" dirty="0"/>
              <a:t>+ 5</a:t>
            </a:r>
            <a:r>
              <a:rPr lang="en-US" sz="1600" dirty="0" smtClean="0"/>
              <a:t>)</a:t>
            </a:r>
          </a:p>
          <a:p>
            <a:endParaRPr lang="en-US" sz="1600" dirty="0"/>
          </a:p>
          <a:p>
            <a:r>
              <a:rPr lang="en-US" sz="1600" dirty="0"/>
              <a:t>D</a:t>
            </a:r>
            <a:r>
              <a:rPr lang="en-US" sz="1600" dirty="0" smtClean="0"/>
              <a:t>.   </a:t>
            </a:r>
            <a:r>
              <a:rPr lang="en-US" sz="1600" dirty="0"/>
              <a:t>(</a:t>
            </a:r>
            <a:r>
              <a:rPr lang="en-US" sz="1600" i="1" dirty="0"/>
              <a:t>x </a:t>
            </a:r>
            <a:r>
              <a:rPr lang="en-US" sz="1600" dirty="0"/>
              <a:t>+ 13)</a:t>
            </a:r>
          </a:p>
        </p:txBody>
      </p:sp>
      <mc:AlternateContent xmlns:mc="http://schemas.openxmlformats.org/markup-compatibility/2006" xmlns:a14="http://schemas.microsoft.com/office/drawing/2010/main">
        <mc:Choice Requires="a14">
          <p:sp>
            <p:nvSpPr>
              <p:cNvPr id="2" name="TextBox 1"/>
              <p:cNvSpPr txBox="1"/>
              <p:nvPr/>
            </p:nvSpPr>
            <p:spPr>
              <a:xfrm>
                <a:off x="518160" y="5029201"/>
                <a:ext cx="7081520" cy="3329694"/>
              </a:xfrm>
              <a:prstGeom prst="rect">
                <a:avLst/>
              </a:prstGeom>
              <a:noFill/>
            </p:spPr>
            <p:txBody>
              <a:bodyPr wrap="square" rtlCol="0">
                <a:spAutoFit/>
              </a:bodyPr>
              <a:lstStyle/>
              <a:p>
                <a:r>
                  <a:rPr lang="en-US" sz="1600" dirty="0" smtClean="0"/>
                  <a:t>10. </a:t>
                </a:r>
                <a:r>
                  <a:rPr lang="en-US" sz="1600" dirty="0"/>
                  <a:t>Simplify</a:t>
                </a:r>
                <a:r>
                  <a:rPr lang="en-US" sz="1600" dirty="0" smtClean="0"/>
                  <a:t>:</a:t>
                </a:r>
              </a:p>
              <a:p>
                <a:r>
                  <a:rPr lang="en-US" sz="1600" dirty="0" smtClean="0"/>
                  <a:t>	</a:t>
                </a:r>
                <a14:m>
                  <m:oMath xmlns:m="http://schemas.openxmlformats.org/officeDocument/2006/math">
                    <m:f>
                      <m:fPr>
                        <m:ctrlPr>
                          <a:rPr lang="en-US" sz="1600" i="1" smtClean="0">
                            <a:latin typeface="Cambria Math"/>
                          </a:rPr>
                        </m:ctrlPr>
                      </m:fPr>
                      <m:num>
                        <m:r>
                          <m:rPr>
                            <m:nor/>
                          </m:rPr>
                          <a:rPr lang="en-US" sz="1600" i="1" dirty="0"/>
                          <m:t>x</m:t>
                        </m:r>
                        <m:r>
                          <m:rPr>
                            <m:nor/>
                          </m:rPr>
                          <a:rPr lang="en-US" sz="1600" baseline="30000" dirty="0"/>
                          <m:t>2</m:t>
                        </m:r>
                        <m:r>
                          <m:rPr>
                            <m:nor/>
                          </m:rPr>
                          <a:rPr lang="en-US" sz="1600" dirty="0"/>
                          <m:t> – 3 </m:t>
                        </m:r>
                        <m:r>
                          <m:rPr>
                            <m:nor/>
                          </m:rPr>
                          <a:rPr lang="en-US" sz="1600" i="1" dirty="0"/>
                          <m:t>x</m:t>
                        </m:r>
                        <m:r>
                          <m:rPr>
                            <m:nor/>
                          </m:rPr>
                          <a:rPr lang="en-US" sz="1600" i="1" dirty="0"/>
                          <m:t> </m:t>
                        </m:r>
                        <m:r>
                          <m:rPr>
                            <m:nor/>
                          </m:rPr>
                          <a:rPr lang="en-US" sz="1600" dirty="0"/>
                          <m:t>– 10</m:t>
                        </m:r>
                      </m:num>
                      <m:den>
                        <m:r>
                          <m:rPr>
                            <m:nor/>
                          </m:rPr>
                          <a:rPr lang="en-US" sz="1600" i="1" dirty="0"/>
                          <m:t>x</m:t>
                        </m:r>
                        <m:r>
                          <m:rPr>
                            <m:nor/>
                          </m:rPr>
                          <a:rPr lang="en-US" sz="1600" baseline="30000" dirty="0"/>
                          <m:t>2</m:t>
                        </m:r>
                        <m:r>
                          <m:rPr>
                            <m:nor/>
                          </m:rPr>
                          <a:rPr lang="en-US" sz="1600" dirty="0"/>
                          <m:t> + 6 </m:t>
                        </m:r>
                        <m:r>
                          <m:rPr>
                            <m:nor/>
                          </m:rPr>
                          <a:rPr lang="en-US" sz="1600" i="1" dirty="0"/>
                          <m:t>x</m:t>
                        </m:r>
                        <m:r>
                          <m:rPr>
                            <m:nor/>
                          </m:rPr>
                          <a:rPr lang="en-US" sz="1600" i="1" dirty="0"/>
                          <m:t> </m:t>
                        </m:r>
                        <m:r>
                          <m:rPr>
                            <m:nor/>
                          </m:rPr>
                          <a:rPr lang="en-US" sz="1600" dirty="0"/>
                          <m:t>+ 8 </m:t>
                        </m:r>
                      </m:den>
                    </m:f>
                  </m:oMath>
                </a14:m>
                <a:r>
                  <a:rPr lang="en-US" sz="1600" dirty="0" smtClean="0"/>
                  <a:t>  </a:t>
                </a:r>
                <a:r>
                  <a:rPr lang="en-US" sz="1600" dirty="0"/>
                  <a:t>; </a:t>
                </a:r>
                <a:r>
                  <a:rPr lang="en-US" sz="1600" i="1" dirty="0"/>
                  <a:t>x </a:t>
                </a:r>
                <a:r>
                  <a:rPr lang="en-US" sz="1600" dirty="0"/>
                  <a:t>≠ –4, –2</a:t>
                </a:r>
              </a:p>
              <a:p>
                <a:endParaRPr lang="en-US" sz="1600" dirty="0"/>
              </a:p>
              <a:p>
                <a:r>
                  <a:rPr lang="en-US" sz="1600" dirty="0" smtClean="0"/>
                  <a:t>A.   </a:t>
                </a:r>
                <a14:m>
                  <m:oMath xmlns:m="http://schemas.openxmlformats.org/officeDocument/2006/math">
                    <m:f>
                      <m:fPr>
                        <m:ctrlPr>
                          <a:rPr lang="en-US" sz="1600" i="1" dirty="0" smtClean="0">
                            <a:latin typeface="Cambria Math"/>
                          </a:rPr>
                        </m:ctrlPr>
                      </m:fPr>
                      <m:num>
                        <m:r>
                          <m:rPr>
                            <m:nor/>
                          </m:rPr>
                          <a:rPr lang="en-US" sz="1600" b="0" i="0" dirty="0" smtClean="0">
                            <a:latin typeface="Cambria Math"/>
                          </a:rPr>
                          <m:t>−1</m:t>
                        </m:r>
                      </m:num>
                      <m:den>
                        <m:r>
                          <m:rPr>
                            <m:nor/>
                          </m:rPr>
                          <a:rPr lang="en-US" sz="1600" b="0" i="0" dirty="0" smtClean="0">
                            <a:latin typeface="Cambria Math"/>
                          </a:rPr>
                          <m:t>2</m:t>
                        </m:r>
                      </m:den>
                    </m:f>
                  </m:oMath>
                </a14:m>
                <a:r>
                  <a:rPr lang="en-US" sz="1600" i="1" dirty="0"/>
                  <a:t>x </a:t>
                </a:r>
                <a:r>
                  <a:rPr lang="en-US" sz="1600" dirty="0"/>
                  <a:t> – </a:t>
                </a:r>
                <a14:m>
                  <m:oMath xmlns:m="http://schemas.openxmlformats.org/officeDocument/2006/math">
                    <m:r>
                      <a:rPr lang="en-US" sz="1600" b="0" i="1" smtClean="0">
                        <a:latin typeface="Cambria Math"/>
                      </a:rPr>
                      <m:t> </m:t>
                    </m:r>
                    <m:f>
                      <m:fPr>
                        <m:ctrlPr>
                          <a:rPr lang="en-US" sz="1600" i="1" smtClean="0">
                            <a:latin typeface="Cambria Math"/>
                          </a:rPr>
                        </m:ctrlPr>
                      </m:fPr>
                      <m:num>
                        <m:r>
                          <m:rPr>
                            <m:nor/>
                          </m:rPr>
                          <a:rPr lang="en-US" sz="1600" b="0" i="0" smtClean="0">
                            <a:latin typeface="Cambria Math"/>
                          </a:rPr>
                          <m:t>5</m:t>
                        </m:r>
                      </m:num>
                      <m:den>
                        <m:r>
                          <m:rPr>
                            <m:nor/>
                          </m:rPr>
                          <a:rPr lang="en-US" sz="1600" b="0" i="0" smtClean="0">
                            <a:latin typeface="Cambria Math"/>
                          </a:rPr>
                          <m:t>4</m:t>
                        </m:r>
                      </m:den>
                    </m:f>
                  </m:oMath>
                </a14:m>
                <a:endParaRPr lang="en-US" sz="1600" dirty="0" smtClean="0"/>
              </a:p>
              <a:p>
                <a:endParaRPr lang="en-US" sz="1600" dirty="0" smtClean="0"/>
              </a:p>
              <a:p>
                <a:r>
                  <a:rPr lang="en-US" sz="1600" dirty="0" smtClean="0"/>
                  <a:t>B</a:t>
                </a:r>
                <a:r>
                  <a:rPr lang="en-US" sz="1600" dirty="0"/>
                  <a:t>. </a:t>
                </a:r>
                <a:r>
                  <a:rPr lang="en-US" sz="1600" dirty="0" smtClean="0"/>
                  <a:t>  </a:t>
                </a:r>
                <a:r>
                  <a:rPr lang="en-US" sz="1600" i="1" dirty="0" smtClean="0"/>
                  <a:t>x</a:t>
                </a:r>
                <a:r>
                  <a:rPr lang="en-US" sz="1600" baseline="30000" dirty="0" smtClean="0"/>
                  <a:t>2</a:t>
                </a:r>
                <a:r>
                  <a:rPr lang="en-US" sz="1600" dirty="0" smtClean="0"/>
                  <a:t> </a:t>
                </a:r>
                <a:r>
                  <a:rPr lang="en-US" sz="1600" dirty="0"/>
                  <a:t>– </a:t>
                </a:r>
                <a14:m>
                  <m:oMath xmlns:m="http://schemas.openxmlformats.org/officeDocument/2006/math">
                    <m:f>
                      <m:fPr>
                        <m:ctrlPr>
                          <a:rPr lang="en-US" sz="1600" i="1" dirty="0">
                            <a:latin typeface="Cambria Math"/>
                          </a:rPr>
                        </m:ctrlPr>
                      </m:fPr>
                      <m:num>
                        <m:r>
                          <m:rPr>
                            <m:nor/>
                          </m:rPr>
                          <a:rPr lang="en-US" sz="1600" dirty="0">
                            <a:latin typeface="Cambria Math"/>
                          </a:rPr>
                          <m:t>1</m:t>
                        </m:r>
                      </m:num>
                      <m:den>
                        <m:r>
                          <m:rPr>
                            <m:nor/>
                          </m:rPr>
                          <a:rPr lang="en-US" sz="1600" dirty="0">
                            <a:latin typeface="Cambria Math"/>
                          </a:rPr>
                          <m:t>2</m:t>
                        </m:r>
                      </m:den>
                    </m:f>
                  </m:oMath>
                </a14:m>
                <a:r>
                  <a:rPr lang="en-US" sz="1600" i="1" dirty="0"/>
                  <a:t>x </a:t>
                </a:r>
                <a:r>
                  <a:rPr lang="en-US" sz="1600" dirty="0"/>
                  <a:t>– </a:t>
                </a:r>
                <a14:m>
                  <m:oMath xmlns:m="http://schemas.openxmlformats.org/officeDocument/2006/math">
                    <m:r>
                      <a:rPr lang="en-US" sz="1600" i="1">
                        <a:latin typeface="Cambria Math"/>
                      </a:rPr>
                      <m:t> </m:t>
                    </m:r>
                    <m:f>
                      <m:fPr>
                        <m:ctrlPr>
                          <a:rPr lang="en-US" sz="1600" i="1">
                            <a:latin typeface="Cambria Math"/>
                          </a:rPr>
                        </m:ctrlPr>
                      </m:fPr>
                      <m:num>
                        <m:r>
                          <m:rPr>
                            <m:nor/>
                          </m:rPr>
                          <a:rPr lang="en-US" sz="1600">
                            <a:latin typeface="Cambria Math"/>
                          </a:rPr>
                          <m:t>5</m:t>
                        </m:r>
                      </m:num>
                      <m:den>
                        <m:r>
                          <m:rPr>
                            <m:nor/>
                          </m:rPr>
                          <a:rPr lang="en-US" sz="1600">
                            <a:latin typeface="Cambria Math"/>
                          </a:rPr>
                          <m:t>4</m:t>
                        </m:r>
                      </m:den>
                    </m:f>
                  </m:oMath>
                </a14:m>
                <a:endParaRPr lang="en-US" sz="1600" dirty="0"/>
              </a:p>
              <a:p>
                <a:endParaRPr lang="en-US" sz="1600" dirty="0" smtClean="0"/>
              </a:p>
              <a:p>
                <a:r>
                  <a:rPr lang="en-US" sz="1600" dirty="0" smtClean="0"/>
                  <a:t>C</a:t>
                </a:r>
                <a:r>
                  <a:rPr lang="en-US" sz="1600" dirty="0"/>
                  <a:t>. </a:t>
                </a:r>
                <a:r>
                  <a:rPr lang="en-US" sz="1600" dirty="0" smtClean="0"/>
                  <a:t>   </a:t>
                </a:r>
                <a14:m>
                  <m:oMath xmlns:m="http://schemas.openxmlformats.org/officeDocument/2006/math">
                    <m:f>
                      <m:fPr>
                        <m:ctrlPr>
                          <a:rPr lang="en-US" sz="1600" i="1" smtClean="0">
                            <a:latin typeface="Cambria Math"/>
                          </a:rPr>
                        </m:ctrlPr>
                      </m:fPr>
                      <m:num>
                        <m:r>
                          <m:rPr>
                            <m:nor/>
                          </m:rPr>
                          <a:rPr lang="en-US" sz="1600" i="1" dirty="0"/>
                          <m:t>x</m:t>
                        </m:r>
                        <m:r>
                          <m:rPr>
                            <m:nor/>
                          </m:rPr>
                          <a:rPr lang="en-US" sz="1600" i="1" dirty="0"/>
                          <m:t> </m:t>
                        </m:r>
                        <m:r>
                          <m:rPr>
                            <m:nor/>
                          </m:rPr>
                          <a:rPr lang="en-US" sz="1600" dirty="0"/>
                          <m:t>– 5</m:t>
                        </m:r>
                      </m:num>
                      <m:den>
                        <m:r>
                          <m:rPr>
                            <m:nor/>
                          </m:rPr>
                          <a:rPr lang="en-US" sz="1600" i="1" dirty="0"/>
                          <m:t>x</m:t>
                        </m:r>
                        <m:r>
                          <m:rPr>
                            <m:nor/>
                          </m:rPr>
                          <a:rPr lang="en-US" sz="1600" i="1" dirty="0"/>
                          <m:t> </m:t>
                        </m:r>
                        <m:r>
                          <m:rPr>
                            <m:nor/>
                          </m:rPr>
                          <a:rPr lang="en-US" sz="1600" dirty="0"/>
                          <m:t>+ 4</m:t>
                        </m:r>
                      </m:den>
                    </m:f>
                  </m:oMath>
                </a14:m>
                <a:endParaRPr lang="en-US" sz="1600" dirty="0" smtClean="0"/>
              </a:p>
              <a:p>
                <a:endParaRPr lang="en-US" sz="1600" dirty="0"/>
              </a:p>
              <a:p>
                <a:r>
                  <a:rPr lang="en-US" sz="1600" dirty="0"/>
                  <a:t>D</a:t>
                </a:r>
                <a:r>
                  <a:rPr lang="en-US" sz="1600" dirty="0" smtClean="0"/>
                  <a:t>.    </a:t>
                </a:r>
                <a14:m>
                  <m:oMath xmlns:m="http://schemas.openxmlformats.org/officeDocument/2006/math">
                    <m:f>
                      <m:fPr>
                        <m:ctrlPr>
                          <a:rPr lang="en-US" sz="1600" i="1">
                            <a:latin typeface="Cambria Math"/>
                          </a:rPr>
                        </m:ctrlPr>
                      </m:fPr>
                      <m:num>
                        <m:r>
                          <m:rPr>
                            <m:nor/>
                          </m:rPr>
                          <a:rPr lang="en-US" sz="1600" i="1" dirty="0"/>
                          <m:t>x</m:t>
                        </m:r>
                        <m:r>
                          <m:rPr>
                            <m:nor/>
                          </m:rPr>
                          <a:rPr lang="en-US" sz="1600" i="1" dirty="0"/>
                          <m:t> </m:t>
                        </m:r>
                        <m:r>
                          <m:rPr>
                            <m:nor/>
                          </m:rPr>
                          <a:rPr lang="en-US" sz="1600" b="0" i="0" dirty="0" smtClean="0"/>
                          <m:t>+</m:t>
                        </m:r>
                        <m:r>
                          <m:rPr>
                            <m:nor/>
                          </m:rPr>
                          <a:rPr lang="en-US" sz="1600" dirty="0"/>
                          <m:t> 5</m:t>
                        </m:r>
                      </m:num>
                      <m:den>
                        <m:r>
                          <m:rPr>
                            <m:nor/>
                          </m:rPr>
                          <a:rPr lang="en-US" sz="1600" i="1" dirty="0"/>
                          <m:t>x</m:t>
                        </m:r>
                        <m:r>
                          <m:rPr>
                            <m:nor/>
                          </m:rPr>
                          <a:rPr lang="en-US" sz="1600" b="0" i="1" dirty="0" smtClean="0"/>
                          <m:t> </m:t>
                        </m:r>
                        <m:r>
                          <m:rPr>
                            <m:nor/>
                          </m:rPr>
                          <a:rPr lang="en-US" sz="1600" dirty="0"/>
                          <m:t>–</m:t>
                        </m:r>
                        <m:r>
                          <m:rPr>
                            <m:nor/>
                          </m:rPr>
                          <a:rPr lang="en-US" sz="1600" b="0" i="0" dirty="0" smtClean="0"/>
                          <m:t> </m:t>
                        </m:r>
                        <m:r>
                          <m:rPr>
                            <m:nor/>
                          </m:rPr>
                          <a:rPr lang="en-US" sz="1600" dirty="0"/>
                          <m:t>4</m:t>
                        </m:r>
                      </m:den>
                    </m:f>
                  </m:oMath>
                </a14:m>
                <a:endParaRPr lang="en-US" sz="1600" baseline="30000" dirty="0"/>
              </a:p>
            </p:txBody>
          </p:sp>
        </mc:Choice>
        <mc:Fallback xmlns="">
          <p:sp>
            <p:nvSpPr>
              <p:cNvPr id="2" name="TextBox 1"/>
              <p:cNvSpPr txBox="1">
                <a:spLocks noRot="1" noChangeAspect="1" noMove="1" noResize="1" noEditPoints="1" noAdjustHandles="1" noChangeArrowheads="1" noChangeShapeType="1" noTextEdit="1"/>
              </p:cNvSpPr>
              <p:nvPr/>
            </p:nvSpPr>
            <p:spPr>
              <a:xfrm>
                <a:off x="518160" y="5029201"/>
                <a:ext cx="7081520" cy="3329694"/>
              </a:xfrm>
              <a:prstGeom prst="rect">
                <a:avLst/>
              </a:prstGeom>
              <a:blipFill rotWithShape="1">
                <a:blip r:embed="rId3" cstate="print"/>
                <a:stretch>
                  <a:fillRect l="-430" t="-549" b="-733"/>
                </a:stretch>
              </a:blipFill>
            </p:spPr>
            <p:txBody>
              <a:bodyPr/>
              <a:lstStyle/>
              <a:p>
                <a:r>
                  <a:rPr lang="en-US">
                    <a:noFill/>
                  </a:rPr>
                  <a:t> </a:t>
                </a:r>
              </a:p>
            </p:txBody>
          </p:sp>
        </mc:Fallback>
      </mc:AlternateContent>
      <p:sp>
        <p:nvSpPr>
          <p:cNvPr id="5" name="Rectangle 4"/>
          <p:cNvSpPr/>
          <p:nvPr/>
        </p:nvSpPr>
        <p:spPr>
          <a:xfrm>
            <a:off x="7516368"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15</a:t>
            </a:fld>
            <a:endParaRPr lang="en-US" dirty="0"/>
          </a:p>
        </p:txBody>
      </p:sp>
    </p:spTree>
    <p:extLst>
      <p:ext uri="{BB962C8B-B14F-4D97-AF65-F5344CB8AC3E}">
        <p14:creationId xmlns:p14="http://schemas.microsoft.com/office/powerpoint/2010/main" val="28586510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p:nvPr/>
            </p:nvSpPr>
            <p:spPr>
              <a:xfrm>
                <a:off x="518160" y="335283"/>
                <a:ext cx="7081520" cy="3121047"/>
              </a:xfrm>
              <a:prstGeom prst="rect">
                <a:avLst/>
              </a:prstGeom>
            </p:spPr>
            <p:txBody>
              <a:bodyPr wrap="square">
                <a:spAutoFit/>
              </a:bodyPr>
              <a:lstStyle/>
              <a:p>
                <a:r>
                  <a:rPr lang="en-US" sz="1600" dirty="0" smtClean="0"/>
                  <a:t>11</a:t>
                </a:r>
                <a:r>
                  <a:rPr lang="en-US" sz="1600" dirty="0"/>
                  <a:t>. Simplify:</a:t>
                </a:r>
              </a:p>
              <a:p>
                <a:r>
                  <a:rPr lang="en-US" sz="1600" dirty="0"/>
                  <a:t>	</a:t>
                </a:r>
                <a14:m>
                  <m:oMath xmlns:m="http://schemas.openxmlformats.org/officeDocument/2006/math">
                    <m:f>
                      <m:fPr>
                        <m:ctrlPr>
                          <a:rPr lang="en-US" sz="1600" i="1">
                            <a:latin typeface="Cambria Math"/>
                          </a:rPr>
                        </m:ctrlPr>
                      </m:fPr>
                      <m:num>
                        <m:r>
                          <m:rPr>
                            <m:nor/>
                          </m:rPr>
                          <a:rPr lang="en-US" sz="1600"/>
                          <m:t>–3</m:t>
                        </m:r>
                        <m:r>
                          <m:rPr>
                            <m:nor/>
                          </m:rPr>
                          <a:rPr lang="en-US" sz="1600" i="1"/>
                          <m:t>x</m:t>
                        </m:r>
                        <m:r>
                          <m:rPr>
                            <m:nor/>
                          </m:rPr>
                          <a:rPr lang="en-US" sz="1600" baseline="30000"/>
                          <m:t>3</m:t>
                        </m:r>
                        <m:r>
                          <m:rPr>
                            <m:nor/>
                          </m:rPr>
                          <a:rPr lang="en-US" sz="1600"/>
                          <m:t> + 9 </m:t>
                        </m:r>
                        <m:r>
                          <m:rPr>
                            <m:nor/>
                          </m:rPr>
                          <a:rPr lang="en-US" sz="1600" i="1"/>
                          <m:t>x</m:t>
                        </m:r>
                        <m:r>
                          <m:rPr>
                            <m:nor/>
                          </m:rPr>
                          <a:rPr lang="en-US" sz="1600" baseline="30000"/>
                          <m:t>2</m:t>
                        </m:r>
                        <m:r>
                          <m:rPr>
                            <m:nor/>
                          </m:rPr>
                          <a:rPr lang="en-US" sz="1600"/>
                          <m:t> + 30</m:t>
                        </m:r>
                        <m:r>
                          <m:rPr>
                            <m:nor/>
                          </m:rPr>
                          <a:rPr lang="en-US" sz="1600" i="1"/>
                          <m:t>x</m:t>
                        </m:r>
                      </m:num>
                      <m:den>
                        <m:r>
                          <m:rPr>
                            <m:nor/>
                          </m:rPr>
                          <a:rPr lang="en-US" sz="1600"/>
                          <m:t>–3</m:t>
                        </m:r>
                        <m:r>
                          <m:rPr>
                            <m:nor/>
                          </m:rPr>
                          <a:rPr lang="en-US" sz="1600" i="1"/>
                          <m:t>x</m:t>
                        </m:r>
                        <m:r>
                          <m:rPr>
                            <m:nor/>
                          </m:rPr>
                          <a:rPr lang="en-US" sz="1600" baseline="30000"/>
                          <m:t>3</m:t>
                        </m:r>
                        <m:r>
                          <m:rPr>
                            <m:nor/>
                          </m:rPr>
                          <a:rPr lang="en-US" sz="1600" dirty="0"/>
                          <m:t>–</m:t>
                        </m:r>
                        <m:r>
                          <m:rPr>
                            <m:nor/>
                          </m:rPr>
                          <a:rPr lang="en-US" sz="1600" b="0" i="0" dirty="0" smtClean="0"/>
                          <m:t> 18</m:t>
                        </m:r>
                        <m:r>
                          <m:rPr>
                            <m:nor/>
                          </m:rPr>
                          <a:rPr lang="en-US" sz="1600"/>
                          <m:t> </m:t>
                        </m:r>
                        <m:r>
                          <m:rPr>
                            <m:nor/>
                          </m:rPr>
                          <a:rPr lang="en-US" sz="1600" i="1"/>
                          <m:t>x</m:t>
                        </m:r>
                        <m:r>
                          <m:rPr>
                            <m:nor/>
                          </m:rPr>
                          <a:rPr lang="en-US" sz="1600" baseline="30000"/>
                          <m:t>2</m:t>
                        </m:r>
                        <m:r>
                          <m:rPr>
                            <m:nor/>
                          </m:rPr>
                          <a:rPr lang="en-US" sz="1600"/>
                          <m:t> + </m:t>
                        </m:r>
                        <m:r>
                          <m:rPr>
                            <m:nor/>
                          </m:rPr>
                          <a:rPr lang="en-US" sz="1600" b="0" i="1" smtClean="0"/>
                          <m:t>24</m:t>
                        </m:r>
                        <m:r>
                          <m:rPr>
                            <m:nor/>
                          </m:rPr>
                          <a:rPr lang="en-US" sz="1600" i="1"/>
                          <m:t>x</m:t>
                        </m:r>
                      </m:den>
                    </m:f>
                  </m:oMath>
                </a14:m>
                <a:r>
                  <a:rPr lang="en-US" sz="1600" dirty="0"/>
                  <a:t>  ; </a:t>
                </a:r>
                <a:r>
                  <a:rPr lang="en-US" sz="1600" i="1" dirty="0"/>
                  <a:t>x </a:t>
                </a:r>
                <a:r>
                  <a:rPr lang="en-US" sz="1600" dirty="0"/>
                  <a:t>≠ –4, –2, 0</a:t>
                </a:r>
              </a:p>
              <a:p>
                <a:r>
                  <a:rPr lang="en-US" sz="1600" dirty="0"/>
                  <a:t>A</a:t>
                </a:r>
                <a:r>
                  <a:rPr lang="en-US" sz="1600" dirty="0" smtClean="0"/>
                  <a:t>.   </a:t>
                </a:r>
                <a14:m>
                  <m:oMath xmlns:m="http://schemas.openxmlformats.org/officeDocument/2006/math">
                    <m:f>
                      <m:fPr>
                        <m:ctrlPr>
                          <a:rPr lang="en-US" sz="1600" i="1" dirty="0">
                            <a:latin typeface="Cambria Math"/>
                          </a:rPr>
                        </m:ctrlPr>
                      </m:fPr>
                      <m:num>
                        <m:r>
                          <m:rPr>
                            <m:nor/>
                          </m:rPr>
                          <a:rPr lang="en-US" sz="1600" dirty="0">
                            <a:latin typeface="Cambria Math"/>
                          </a:rPr>
                          <m:t>−1</m:t>
                        </m:r>
                      </m:num>
                      <m:den>
                        <m:r>
                          <m:rPr>
                            <m:nor/>
                          </m:rPr>
                          <a:rPr lang="en-US" sz="1600" dirty="0">
                            <a:latin typeface="Cambria Math"/>
                          </a:rPr>
                          <m:t>2</m:t>
                        </m:r>
                      </m:den>
                    </m:f>
                  </m:oMath>
                </a14:m>
                <a:r>
                  <a:rPr lang="en-US" sz="1600" i="1" dirty="0" smtClean="0"/>
                  <a:t>x</a:t>
                </a:r>
                <a:r>
                  <a:rPr lang="en-US" sz="1600" i="1" baseline="30000" dirty="0" smtClean="0"/>
                  <a:t>2</a:t>
                </a:r>
                <a:r>
                  <a:rPr lang="en-US" sz="1600" i="1" dirty="0" smtClean="0"/>
                  <a:t> </a:t>
                </a:r>
                <a:r>
                  <a:rPr lang="en-US" sz="1600" dirty="0" smtClean="0"/>
                  <a:t> </a:t>
                </a:r>
                <a:r>
                  <a:rPr lang="en-US" sz="1600" dirty="0"/>
                  <a:t>– </a:t>
                </a:r>
                <a14:m>
                  <m:oMath xmlns:m="http://schemas.openxmlformats.org/officeDocument/2006/math">
                    <m:r>
                      <a:rPr lang="en-US" sz="1600" i="1">
                        <a:latin typeface="Cambria Math"/>
                      </a:rPr>
                      <m:t> </m:t>
                    </m:r>
                    <m:f>
                      <m:fPr>
                        <m:ctrlPr>
                          <a:rPr lang="en-US" sz="1600" i="1">
                            <a:latin typeface="Cambria Math"/>
                          </a:rPr>
                        </m:ctrlPr>
                      </m:fPr>
                      <m:num>
                        <m:r>
                          <m:rPr>
                            <m:nor/>
                          </m:rPr>
                          <a:rPr lang="en-US" sz="1600">
                            <a:latin typeface="Cambria Math"/>
                          </a:rPr>
                          <m:t>5</m:t>
                        </m:r>
                      </m:num>
                      <m:den>
                        <m:r>
                          <m:rPr>
                            <m:nor/>
                          </m:rPr>
                          <a:rPr lang="en-US" sz="1600">
                            <a:latin typeface="Cambria Math"/>
                          </a:rPr>
                          <m:t>4</m:t>
                        </m:r>
                      </m:den>
                    </m:f>
                  </m:oMath>
                </a14:m>
                <a:r>
                  <a:rPr lang="en-US" sz="1600" dirty="0" smtClean="0"/>
                  <a:t>x</a:t>
                </a:r>
                <a:endParaRPr lang="en-US" sz="1600" dirty="0"/>
              </a:p>
              <a:p>
                <a:endParaRPr lang="en-US" sz="1600" dirty="0"/>
              </a:p>
              <a:p>
                <a:r>
                  <a:rPr lang="en-US" sz="1600" dirty="0"/>
                  <a:t>B. </a:t>
                </a:r>
                <a:r>
                  <a:rPr lang="en-US" sz="1600" dirty="0" smtClean="0"/>
                  <a:t>  </a:t>
                </a:r>
                <a:r>
                  <a:rPr lang="en-US" sz="1600" i="1" dirty="0" smtClean="0"/>
                  <a:t>x</a:t>
                </a:r>
                <a:r>
                  <a:rPr lang="en-US" sz="1600" i="1" baseline="30000" dirty="0" smtClean="0"/>
                  <a:t>3</a:t>
                </a:r>
                <a:r>
                  <a:rPr lang="en-US" sz="1600" dirty="0" smtClean="0"/>
                  <a:t> </a:t>
                </a:r>
                <a:r>
                  <a:rPr lang="en-US" sz="1600" dirty="0"/>
                  <a:t>– </a:t>
                </a:r>
                <a14:m>
                  <m:oMath xmlns:m="http://schemas.openxmlformats.org/officeDocument/2006/math">
                    <m:f>
                      <m:fPr>
                        <m:ctrlPr>
                          <a:rPr lang="en-US" sz="1600" i="1" dirty="0">
                            <a:latin typeface="Cambria Math"/>
                          </a:rPr>
                        </m:ctrlPr>
                      </m:fPr>
                      <m:num>
                        <m:r>
                          <m:rPr>
                            <m:nor/>
                          </m:rPr>
                          <a:rPr lang="en-US" sz="1600" dirty="0">
                            <a:latin typeface="Cambria Math"/>
                          </a:rPr>
                          <m:t>1</m:t>
                        </m:r>
                      </m:num>
                      <m:den>
                        <m:r>
                          <m:rPr>
                            <m:nor/>
                          </m:rPr>
                          <a:rPr lang="en-US" sz="1600" dirty="0">
                            <a:latin typeface="Cambria Math"/>
                          </a:rPr>
                          <m:t>2</m:t>
                        </m:r>
                      </m:den>
                    </m:f>
                  </m:oMath>
                </a14:m>
                <a:r>
                  <a:rPr lang="en-US" sz="1600" i="1" dirty="0" smtClean="0"/>
                  <a:t>x</a:t>
                </a:r>
                <a:r>
                  <a:rPr lang="en-US" sz="1600" i="1" baseline="30000" dirty="0" smtClean="0"/>
                  <a:t>2</a:t>
                </a:r>
                <a:r>
                  <a:rPr lang="en-US" sz="1600" i="1" dirty="0" smtClean="0"/>
                  <a:t> </a:t>
                </a:r>
                <a:r>
                  <a:rPr lang="en-US" sz="1600" dirty="0"/>
                  <a:t>– </a:t>
                </a:r>
                <a14:m>
                  <m:oMath xmlns:m="http://schemas.openxmlformats.org/officeDocument/2006/math">
                    <m:r>
                      <a:rPr lang="en-US" sz="1600" i="1">
                        <a:latin typeface="Cambria Math"/>
                      </a:rPr>
                      <m:t> </m:t>
                    </m:r>
                    <m:f>
                      <m:fPr>
                        <m:ctrlPr>
                          <a:rPr lang="en-US" sz="1600" i="1">
                            <a:latin typeface="Cambria Math"/>
                          </a:rPr>
                        </m:ctrlPr>
                      </m:fPr>
                      <m:num>
                        <m:r>
                          <m:rPr>
                            <m:nor/>
                          </m:rPr>
                          <a:rPr lang="en-US" sz="1600">
                            <a:latin typeface="Cambria Math"/>
                          </a:rPr>
                          <m:t>5</m:t>
                        </m:r>
                      </m:num>
                      <m:den>
                        <m:r>
                          <m:rPr>
                            <m:nor/>
                          </m:rPr>
                          <a:rPr lang="en-US" sz="1600">
                            <a:latin typeface="Cambria Math"/>
                          </a:rPr>
                          <m:t>4</m:t>
                        </m:r>
                      </m:den>
                    </m:f>
                  </m:oMath>
                </a14:m>
                <a:r>
                  <a:rPr lang="en-US" sz="1600" i="1" dirty="0" smtClean="0"/>
                  <a:t>x</a:t>
                </a:r>
                <a:endParaRPr lang="en-US" sz="1600" i="1" dirty="0"/>
              </a:p>
              <a:p>
                <a:endParaRPr lang="en-US" sz="1600" dirty="0"/>
              </a:p>
              <a:p>
                <a:r>
                  <a:rPr lang="en-US" sz="1600" dirty="0"/>
                  <a:t>C. </a:t>
                </a:r>
                <a:r>
                  <a:rPr lang="en-US" sz="1600" dirty="0" smtClean="0"/>
                  <a:t>    </a:t>
                </a:r>
                <a14:m>
                  <m:oMath xmlns:m="http://schemas.openxmlformats.org/officeDocument/2006/math">
                    <m:f>
                      <m:fPr>
                        <m:ctrlPr>
                          <a:rPr lang="en-US" sz="1600" i="1">
                            <a:latin typeface="Cambria Math"/>
                          </a:rPr>
                        </m:ctrlPr>
                      </m:fPr>
                      <m:num>
                        <m:r>
                          <m:rPr>
                            <m:nor/>
                          </m:rPr>
                          <a:rPr lang="en-US" sz="1600" i="1" dirty="0"/>
                          <m:t>x</m:t>
                        </m:r>
                        <m:r>
                          <m:rPr>
                            <m:nor/>
                          </m:rPr>
                          <a:rPr lang="en-US" sz="1600" i="1" dirty="0"/>
                          <m:t> </m:t>
                        </m:r>
                        <m:r>
                          <m:rPr>
                            <m:nor/>
                          </m:rPr>
                          <a:rPr lang="en-US" sz="1600" dirty="0"/>
                          <m:t>+ 5</m:t>
                        </m:r>
                      </m:num>
                      <m:den>
                        <m:r>
                          <m:rPr>
                            <m:nor/>
                          </m:rPr>
                          <a:rPr lang="en-US" sz="1600" i="1" dirty="0"/>
                          <m:t>x</m:t>
                        </m:r>
                        <m:r>
                          <m:rPr>
                            <m:nor/>
                          </m:rPr>
                          <a:rPr lang="en-US" sz="1600" i="1" dirty="0"/>
                          <m:t> </m:t>
                        </m:r>
                        <m:r>
                          <m:rPr>
                            <m:nor/>
                          </m:rPr>
                          <a:rPr lang="en-US" sz="1600" dirty="0"/>
                          <m:t>– 4</m:t>
                        </m:r>
                      </m:den>
                    </m:f>
                  </m:oMath>
                </a14:m>
                <a:endParaRPr lang="en-US" sz="1600" dirty="0"/>
              </a:p>
              <a:p>
                <a:endParaRPr lang="en-US" sz="1600" dirty="0"/>
              </a:p>
              <a:p>
                <a:r>
                  <a:rPr lang="en-US" sz="1600" dirty="0"/>
                  <a:t>D</a:t>
                </a:r>
                <a:r>
                  <a:rPr lang="en-US" sz="1600" dirty="0" smtClean="0"/>
                  <a:t>.    </a:t>
                </a:r>
                <a14:m>
                  <m:oMath xmlns:m="http://schemas.openxmlformats.org/officeDocument/2006/math">
                    <m:f>
                      <m:fPr>
                        <m:ctrlPr>
                          <a:rPr lang="en-US" sz="1600" i="1">
                            <a:latin typeface="Cambria Math"/>
                          </a:rPr>
                        </m:ctrlPr>
                      </m:fPr>
                      <m:num>
                        <m:r>
                          <m:rPr>
                            <m:nor/>
                          </m:rPr>
                          <a:rPr lang="en-US" sz="1600" i="1" dirty="0"/>
                          <m:t>x</m:t>
                        </m:r>
                        <m:r>
                          <m:rPr>
                            <m:nor/>
                          </m:rPr>
                          <a:rPr lang="en-US" sz="1600" i="1" dirty="0"/>
                          <m:t> </m:t>
                        </m:r>
                        <m:r>
                          <m:rPr>
                            <m:nor/>
                          </m:rPr>
                          <a:rPr lang="en-US" sz="1600" dirty="0"/>
                          <m:t>– 5</m:t>
                        </m:r>
                      </m:num>
                      <m:den>
                        <m:r>
                          <m:rPr>
                            <m:nor/>
                          </m:rPr>
                          <a:rPr lang="en-US" sz="1600" i="1" dirty="0"/>
                          <m:t>x</m:t>
                        </m:r>
                        <m:r>
                          <m:rPr>
                            <m:nor/>
                          </m:rPr>
                          <a:rPr lang="en-US" sz="1600" i="1" dirty="0"/>
                          <m:t> </m:t>
                        </m:r>
                        <m:r>
                          <m:rPr>
                            <m:nor/>
                          </m:rPr>
                          <a:rPr lang="en-US" sz="1600" dirty="0"/>
                          <m:t>+ 4</m:t>
                        </m:r>
                      </m:den>
                    </m:f>
                  </m:oMath>
                </a14:m>
                <a:endParaRPr lang="en-US" sz="1600" dirty="0"/>
              </a:p>
            </p:txBody>
          </p:sp>
        </mc:Choice>
        <mc:Fallback xmlns="">
          <p:sp>
            <p:nvSpPr>
              <p:cNvPr id="4" name="Rectangle 3"/>
              <p:cNvSpPr>
                <a:spLocks noRot="1" noChangeAspect="1" noMove="1" noResize="1" noEditPoints="1" noAdjustHandles="1" noChangeArrowheads="1" noChangeShapeType="1" noTextEdit="1"/>
              </p:cNvSpPr>
              <p:nvPr/>
            </p:nvSpPr>
            <p:spPr>
              <a:xfrm>
                <a:off x="518160" y="335283"/>
                <a:ext cx="7081520" cy="3121047"/>
              </a:xfrm>
              <a:prstGeom prst="rect">
                <a:avLst/>
              </a:prstGeom>
              <a:blipFill rotWithShape="1">
                <a:blip r:embed="rId3" cstate="print"/>
                <a:stretch>
                  <a:fillRect l="-430" t="-586"/>
                </a:stretch>
              </a:blipFill>
            </p:spPr>
            <p:txBody>
              <a:bodyPr/>
              <a:lstStyle/>
              <a:p>
                <a:r>
                  <a:rPr lang="en-US">
                    <a:noFill/>
                  </a:rPr>
                  <a:t> </a:t>
                </a:r>
              </a:p>
            </p:txBody>
          </p:sp>
        </mc:Fallback>
      </mc:AlternateContent>
      <p:sp>
        <p:nvSpPr>
          <p:cNvPr id="2" name="TextBox 1"/>
          <p:cNvSpPr txBox="1"/>
          <p:nvPr/>
        </p:nvSpPr>
        <p:spPr>
          <a:xfrm>
            <a:off x="518160" y="5029201"/>
            <a:ext cx="7081520" cy="369332"/>
          </a:xfrm>
          <a:prstGeom prst="rect">
            <a:avLst/>
          </a:prstGeom>
          <a:noFill/>
        </p:spPr>
        <p:txBody>
          <a:bodyPr wrap="square" rtlCol="0">
            <a:spAutoFit/>
          </a:bodyPr>
          <a:lstStyle/>
          <a:p>
            <a:r>
              <a:rPr lang="en-US" dirty="0" smtClean="0"/>
              <a:t> </a:t>
            </a:r>
            <a:endParaRPr lang="en-US" baseline="30000" dirty="0"/>
          </a:p>
        </p:txBody>
      </p:sp>
      <p:sp>
        <p:nvSpPr>
          <p:cNvPr id="5" name="Rectangle 4"/>
          <p:cNvSpPr/>
          <p:nvPr/>
        </p:nvSpPr>
        <p:spPr>
          <a:xfrm>
            <a:off x="-5249"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16</a:t>
            </a:fld>
            <a:endParaRPr lang="en-US" dirty="0"/>
          </a:p>
        </p:txBody>
      </p:sp>
    </p:spTree>
    <p:extLst>
      <p:ext uri="{BB962C8B-B14F-4D97-AF65-F5344CB8AC3E}">
        <p14:creationId xmlns:p14="http://schemas.microsoft.com/office/powerpoint/2010/main" val="32968169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F:\Hbg SIG\Keystone\Archive\Diane\Keyston_Content_Module_Standard_Blueprint-Algebra_I_April-2012_REVISED_Page_06.png"/>
          <p:cNvPicPr>
            <a:picLocks noChangeAspect="1" noChangeArrowheads="1"/>
          </p:cNvPicPr>
          <p:nvPr/>
        </p:nvPicPr>
        <p:blipFill>
          <a:blip r:embed="rId3" cstate="print">
            <a:extLst>
              <a:ext uri="{28A0092B-C50C-407E-A947-70E740481C1C}">
                <a14:useLocalDpi xmlns:a14="http://schemas.microsoft.com/office/drawing/2010/main" val="0"/>
              </a:ext>
            </a:extLst>
          </a:blip>
          <a:srcRect l="771" t="3851" b="25552"/>
          <a:stretch>
            <a:fillRect/>
          </a:stretch>
        </p:blipFill>
        <p:spPr bwMode="auto">
          <a:xfrm>
            <a:off x="46037" y="609600"/>
            <a:ext cx="7667625" cy="421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F:\Hbg SIG\Keystone\Archive\Diane\Keyston_Content_Module_Standard_Blueprint-Algebra_I_April-2012_REVISED_Page_07.png"/>
          <p:cNvPicPr>
            <a:picLocks noChangeAspect="1" noChangeArrowheads="1"/>
          </p:cNvPicPr>
          <p:nvPr/>
        </p:nvPicPr>
        <p:blipFill>
          <a:blip r:embed="rId4" cstate="print">
            <a:extLst>
              <a:ext uri="{28A0092B-C50C-407E-A947-70E740481C1C}">
                <a14:useLocalDpi xmlns:a14="http://schemas.microsoft.com/office/drawing/2010/main" val="0"/>
              </a:ext>
            </a:extLst>
          </a:blip>
          <a:srcRect t="11420" b="53912"/>
          <a:stretch>
            <a:fillRect/>
          </a:stretch>
        </p:blipFill>
        <p:spPr bwMode="auto">
          <a:xfrm>
            <a:off x="11879" y="5029200"/>
            <a:ext cx="77724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28600" y="304800"/>
            <a:ext cx="7239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900429" y="507886"/>
            <a:ext cx="5958840" cy="461665"/>
          </a:xfrm>
          <a:prstGeom prst="rect">
            <a:avLst/>
          </a:prstGeom>
          <a:solidFill>
            <a:schemeClr val="bg1"/>
          </a:solidFill>
        </p:spPr>
        <p:txBody>
          <a:bodyPr wrap="square" rtlCol="0">
            <a:spAutoFit/>
          </a:bodyPr>
          <a:lstStyle/>
          <a:p>
            <a:pPr algn="ctr"/>
            <a:r>
              <a:rPr lang="en-US" sz="2400" dirty="0" smtClean="0"/>
              <a:t>A1.1.2 Linear Equations</a:t>
            </a:r>
            <a:endParaRPr lang="en-US" sz="2400" dirty="0"/>
          </a:p>
        </p:txBody>
      </p:sp>
      <p:sp>
        <p:nvSpPr>
          <p:cNvPr id="6" name="Rectangle 5"/>
          <p:cNvSpPr/>
          <p:nvPr/>
        </p:nvSpPr>
        <p:spPr>
          <a:xfrm>
            <a:off x="7516368"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7"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17</a:t>
            </a:fld>
            <a:endParaRPr lang="en-US" dirty="0"/>
          </a:p>
        </p:txBody>
      </p:sp>
    </p:spTree>
    <p:extLst>
      <p:ext uri="{BB962C8B-B14F-4D97-AF65-F5344CB8AC3E}">
        <p14:creationId xmlns:p14="http://schemas.microsoft.com/office/powerpoint/2010/main" val="40540079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2800767"/>
          </a:xfrm>
          <a:prstGeom prst="rect">
            <a:avLst/>
          </a:prstGeom>
        </p:spPr>
        <p:txBody>
          <a:bodyPr wrap="square">
            <a:spAutoFit/>
          </a:bodyPr>
          <a:lstStyle/>
          <a:p>
            <a:r>
              <a:rPr lang="en-US" sz="1600" dirty="0" smtClean="0"/>
              <a:t>12. </a:t>
            </a:r>
            <a:r>
              <a:rPr lang="en-US" sz="1600" dirty="0"/>
              <a:t>Jenny has a job that pays her $8 per hour </a:t>
            </a:r>
            <a:r>
              <a:rPr lang="en-US" sz="1600" dirty="0" smtClean="0"/>
              <a:t>plus tips </a:t>
            </a:r>
            <a:r>
              <a:rPr lang="en-US" sz="1600" dirty="0"/>
              <a:t>(</a:t>
            </a:r>
            <a:r>
              <a:rPr lang="en-US" sz="1600" i="1" dirty="0"/>
              <a:t>t</a:t>
            </a:r>
            <a:r>
              <a:rPr lang="en-US" sz="1600" dirty="0"/>
              <a:t>). Jenny worked for 4 hours on Monday </a:t>
            </a:r>
            <a:r>
              <a:rPr lang="en-US" sz="1600" dirty="0" smtClean="0"/>
              <a:t>and made </a:t>
            </a:r>
            <a:r>
              <a:rPr lang="en-US" sz="1600" dirty="0"/>
              <a:t>$65 in all. Which equation could be used </a:t>
            </a:r>
            <a:r>
              <a:rPr lang="en-US" sz="1600" dirty="0" smtClean="0"/>
              <a:t>to find </a:t>
            </a:r>
            <a:r>
              <a:rPr lang="en-US" sz="1600" i="1" dirty="0"/>
              <a:t>t</a:t>
            </a:r>
            <a:r>
              <a:rPr lang="en-US" sz="1600" dirty="0"/>
              <a:t>, the amount Jenny made in tips</a:t>
            </a:r>
            <a:r>
              <a:rPr lang="en-US" sz="1600" dirty="0" smtClean="0"/>
              <a:t>?</a:t>
            </a:r>
          </a:p>
          <a:p>
            <a:endParaRPr lang="en-US" sz="1600" dirty="0"/>
          </a:p>
          <a:p>
            <a:r>
              <a:rPr lang="en-US" sz="1600" dirty="0" smtClean="0"/>
              <a:t>A. 65 </a:t>
            </a:r>
            <a:r>
              <a:rPr lang="en-US" sz="1600" dirty="0"/>
              <a:t>= 4</a:t>
            </a:r>
            <a:r>
              <a:rPr lang="en-US" sz="1600" i="1" dirty="0"/>
              <a:t>t </a:t>
            </a:r>
            <a:r>
              <a:rPr lang="en-US" sz="1600" dirty="0"/>
              <a:t>+ </a:t>
            </a:r>
            <a:r>
              <a:rPr lang="en-US" sz="1600" dirty="0" smtClean="0"/>
              <a:t>8</a:t>
            </a:r>
          </a:p>
          <a:p>
            <a:endParaRPr lang="en-US" sz="1600" dirty="0"/>
          </a:p>
          <a:p>
            <a:r>
              <a:rPr lang="en-US" sz="1600" dirty="0"/>
              <a:t>B. 65 = 8</a:t>
            </a:r>
            <a:r>
              <a:rPr lang="en-US" sz="1600" i="1" dirty="0"/>
              <a:t>t </a:t>
            </a:r>
            <a:r>
              <a:rPr lang="en-US" sz="1600" dirty="0"/>
              <a:t>÷ </a:t>
            </a:r>
            <a:r>
              <a:rPr lang="en-US" sz="1600" dirty="0" smtClean="0"/>
              <a:t>4</a:t>
            </a:r>
          </a:p>
          <a:p>
            <a:endParaRPr lang="en-US" sz="1600" dirty="0"/>
          </a:p>
          <a:p>
            <a:r>
              <a:rPr lang="en-US" sz="1600" dirty="0"/>
              <a:t>C. 65 = 8</a:t>
            </a:r>
            <a:r>
              <a:rPr lang="en-US" sz="1600" i="1" dirty="0"/>
              <a:t>t </a:t>
            </a:r>
            <a:r>
              <a:rPr lang="en-US" sz="1600" dirty="0"/>
              <a:t>+ </a:t>
            </a:r>
            <a:r>
              <a:rPr lang="en-US" sz="1600" dirty="0" smtClean="0"/>
              <a:t>4</a:t>
            </a:r>
          </a:p>
          <a:p>
            <a:endParaRPr lang="en-US" sz="1600" dirty="0"/>
          </a:p>
          <a:p>
            <a:r>
              <a:rPr lang="en-US" sz="1600" dirty="0"/>
              <a:t>D. 65 = 8(4) + </a:t>
            </a:r>
            <a:r>
              <a:rPr lang="en-US" sz="1600" i="1" dirty="0"/>
              <a:t>t</a:t>
            </a:r>
            <a:r>
              <a:rPr lang="en-US" sz="1600" dirty="0" smtClean="0"/>
              <a:t> </a:t>
            </a:r>
            <a:endParaRPr lang="en-US" sz="1600" dirty="0"/>
          </a:p>
        </p:txBody>
      </p:sp>
      <p:sp>
        <p:nvSpPr>
          <p:cNvPr id="2" name="TextBox 1"/>
          <p:cNvSpPr txBox="1"/>
          <p:nvPr/>
        </p:nvSpPr>
        <p:spPr>
          <a:xfrm>
            <a:off x="498773" y="4107182"/>
            <a:ext cx="7081520" cy="4770537"/>
          </a:xfrm>
          <a:prstGeom prst="rect">
            <a:avLst/>
          </a:prstGeom>
          <a:noFill/>
        </p:spPr>
        <p:txBody>
          <a:bodyPr wrap="square" rtlCol="0">
            <a:spAutoFit/>
          </a:bodyPr>
          <a:lstStyle/>
          <a:p>
            <a:r>
              <a:rPr lang="en-US" sz="1600" dirty="0" smtClean="0"/>
              <a:t>13. </a:t>
            </a:r>
            <a:r>
              <a:rPr lang="en-US" sz="1600" dirty="0"/>
              <a:t>One of the steps Jamie used to solve an equation </a:t>
            </a:r>
            <a:r>
              <a:rPr lang="en-US" sz="1600" dirty="0" smtClean="0"/>
              <a:t>is shown </a:t>
            </a:r>
            <a:r>
              <a:rPr lang="en-US" sz="1600" dirty="0"/>
              <a:t>below</a:t>
            </a:r>
            <a:r>
              <a:rPr lang="en-US" sz="1600" dirty="0" smtClean="0"/>
              <a:t>.</a:t>
            </a:r>
          </a:p>
          <a:p>
            <a:endParaRPr lang="en-US" sz="1600" dirty="0"/>
          </a:p>
          <a:p>
            <a:r>
              <a:rPr lang="en-US" sz="1600" dirty="0" smtClean="0"/>
              <a:t>		–</a:t>
            </a:r>
            <a:r>
              <a:rPr lang="en-US" sz="1600" dirty="0"/>
              <a:t>5(3</a:t>
            </a:r>
            <a:r>
              <a:rPr lang="en-US" sz="1600" i="1" dirty="0"/>
              <a:t>x </a:t>
            </a:r>
            <a:r>
              <a:rPr lang="en-US" sz="1600" dirty="0"/>
              <a:t>+ 7) = 10</a:t>
            </a:r>
          </a:p>
          <a:p>
            <a:r>
              <a:rPr lang="en-US" sz="1600" dirty="0" smtClean="0"/>
              <a:t>		–</a:t>
            </a:r>
            <a:r>
              <a:rPr lang="en-US" sz="1600" dirty="0"/>
              <a:t>15</a:t>
            </a:r>
            <a:r>
              <a:rPr lang="en-US" sz="1600" i="1" dirty="0"/>
              <a:t>x </a:t>
            </a:r>
            <a:r>
              <a:rPr lang="en-US" sz="1600" dirty="0"/>
              <a:t>+ </a:t>
            </a:r>
            <a:r>
              <a:rPr lang="en-US" sz="1600" b="1" baseline="30000" dirty="0"/>
              <a:t>–</a:t>
            </a:r>
            <a:r>
              <a:rPr lang="en-US" sz="1600" dirty="0"/>
              <a:t>35 = </a:t>
            </a:r>
            <a:r>
              <a:rPr lang="en-US" sz="1600" dirty="0" smtClean="0"/>
              <a:t>10</a:t>
            </a:r>
          </a:p>
          <a:p>
            <a:endParaRPr lang="en-US" sz="1600" dirty="0"/>
          </a:p>
          <a:p>
            <a:r>
              <a:rPr lang="en-US" sz="1600" dirty="0"/>
              <a:t>Which statements describe the procedure </a:t>
            </a:r>
            <a:r>
              <a:rPr lang="en-US" sz="1600" dirty="0" smtClean="0"/>
              <a:t>Jamie used </a:t>
            </a:r>
            <a:r>
              <a:rPr lang="en-US" sz="1600" dirty="0"/>
              <a:t>in this step and identify the property </a:t>
            </a:r>
            <a:r>
              <a:rPr lang="en-US" sz="1600" dirty="0" smtClean="0"/>
              <a:t>that justifies </a:t>
            </a:r>
            <a:r>
              <a:rPr lang="en-US" sz="1600" dirty="0"/>
              <a:t>the procedure</a:t>
            </a:r>
            <a:r>
              <a:rPr lang="en-US" sz="1600" dirty="0" smtClean="0"/>
              <a:t>?</a:t>
            </a:r>
          </a:p>
          <a:p>
            <a:endParaRPr lang="en-US" sz="1600" dirty="0"/>
          </a:p>
          <a:p>
            <a:r>
              <a:rPr lang="en-US" sz="1600" dirty="0" smtClean="0"/>
              <a:t>A. Jamie </a:t>
            </a:r>
            <a:r>
              <a:rPr lang="en-US" sz="1600" dirty="0"/>
              <a:t>added –5 and 3</a:t>
            </a:r>
            <a:r>
              <a:rPr lang="en-US" sz="1600" i="1" dirty="0"/>
              <a:t>x </a:t>
            </a:r>
            <a:r>
              <a:rPr lang="en-US" sz="1600" dirty="0"/>
              <a:t>to eliminate </a:t>
            </a:r>
            <a:r>
              <a:rPr lang="en-US" sz="1600" dirty="0" smtClean="0"/>
              <a:t>the parentheses</a:t>
            </a:r>
            <a:r>
              <a:rPr lang="en-US" sz="1600" dirty="0"/>
              <a:t>. This procedure is justified by </a:t>
            </a:r>
            <a:r>
              <a:rPr lang="en-US" sz="1600" dirty="0" smtClean="0"/>
              <a:t>the associative </a:t>
            </a:r>
            <a:r>
              <a:rPr lang="en-US" sz="1600" dirty="0"/>
              <a:t>property</a:t>
            </a:r>
            <a:r>
              <a:rPr lang="en-US" sz="1600" dirty="0" smtClean="0"/>
              <a:t>.</a:t>
            </a:r>
          </a:p>
          <a:p>
            <a:endParaRPr lang="en-US" sz="1600" dirty="0"/>
          </a:p>
          <a:p>
            <a:r>
              <a:rPr lang="en-US" sz="1600" dirty="0"/>
              <a:t>B. Jamie added –5 and 3</a:t>
            </a:r>
            <a:r>
              <a:rPr lang="en-US" sz="1600" i="1" dirty="0"/>
              <a:t>x </a:t>
            </a:r>
            <a:r>
              <a:rPr lang="en-US" sz="1600" dirty="0"/>
              <a:t>to eliminate </a:t>
            </a:r>
            <a:r>
              <a:rPr lang="en-US" sz="1600" dirty="0" smtClean="0"/>
              <a:t>the parentheses</a:t>
            </a:r>
            <a:r>
              <a:rPr lang="en-US" sz="1600" dirty="0"/>
              <a:t>. This procedure is justified by </a:t>
            </a:r>
            <a:r>
              <a:rPr lang="en-US" sz="1600" dirty="0" smtClean="0"/>
              <a:t>the distributive </a:t>
            </a:r>
            <a:r>
              <a:rPr lang="en-US" sz="1600" dirty="0"/>
              <a:t>property</a:t>
            </a:r>
            <a:r>
              <a:rPr lang="en-US" sz="1600" dirty="0" smtClean="0"/>
              <a:t>.</a:t>
            </a:r>
          </a:p>
          <a:p>
            <a:endParaRPr lang="en-US" sz="1600" dirty="0"/>
          </a:p>
          <a:p>
            <a:r>
              <a:rPr lang="en-US" sz="1600" dirty="0"/>
              <a:t>C. Jamie multiplied 3</a:t>
            </a:r>
            <a:r>
              <a:rPr lang="en-US" sz="1600" i="1" dirty="0"/>
              <a:t>x </a:t>
            </a:r>
            <a:r>
              <a:rPr lang="en-US" sz="1600" dirty="0"/>
              <a:t>and 7 by –5 to eliminate </a:t>
            </a:r>
            <a:r>
              <a:rPr lang="en-US" sz="1600" dirty="0" smtClean="0"/>
              <a:t>the parentheses</a:t>
            </a:r>
            <a:r>
              <a:rPr lang="en-US" sz="1600" dirty="0"/>
              <a:t>. This procedure is justified by </a:t>
            </a:r>
            <a:r>
              <a:rPr lang="en-US" sz="1600" dirty="0" smtClean="0"/>
              <a:t>the associative </a:t>
            </a:r>
            <a:r>
              <a:rPr lang="en-US" sz="1600" dirty="0"/>
              <a:t>property</a:t>
            </a:r>
            <a:r>
              <a:rPr lang="en-US" sz="1600" dirty="0" smtClean="0"/>
              <a:t>.</a:t>
            </a:r>
          </a:p>
          <a:p>
            <a:endParaRPr lang="en-US" sz="1600" dirty="0"/>
          </a:p>
          <a:p>
            <a:r>
              <a:rPr lang="en-US" sz="1600" dirty="0"/>
              <a:t>D. Jamie multiplied 3</a:t>
            </a:r>
            <a:r>
              <a:rPr lang="en-US" sz="1600" i="1" dirty="0"/>
              <a:t>x </a:t>
            </a:r>
            <a:r>
              <a:rPr lang="en-US" sz="1600" dirty="0"/>
              <a:t>and 7 by –5 to eliminate </a:t>
            </a:r>
            <a:r>
              <a:rPr lang="en-US" sz="1600" dirty="0" smtClean="0"/>
              <a:t>the parentheses</a:t>
            </a:r>
            <a:r>
              <a:rPr lang="en-US" sz="1600" dirty="0"/>
              <a:t>. This procedure is justified by </a:t>
            </a:r>
            <a:r>
              <a:rPr lang="en-US" sz="1600" dirty="0" smtClean="0"/>
              <a:t>the distributive </a:t>
            </a:r>
            <a:r>
              <a:rPr lang="en-US" sz="1600" dirty="0"/>
              <a:t>property.</a:t>
            </a:r>
            <a:r>
              <a:rPr lang="en-US" sz="1600" dirty="0" smtClean="0"/>
              <a:t> </a:t>
            </a:r>
            <a:endParaRPr lang="en-US" sz="1600" baseline="30000" dirty="0"/>
          </a:p>
        </p:txBody>
      </p:sp>
      <p:sp>
        <p:nvSpPr>
          <p:cNvPr id="5" name="Rectangle 4"/>
          <p:cNvSpPr/>
          <p:nvPr/>
        </p:nvSpPr>
        <p:spPr>
          <a:xfrm>
            <a:off x="-5249"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18</a:t>
            </a:fld>
            <a:endParaRPr lang="en-US" dirty="0"/>
          </a:p>
        </p:txBody>
      </p:sp>
    </p:spTree>
    <p:extLst>
      <p:ext uri="{BB962C8B-B14F-4D97-AF65-F5344CB8AC3E}">
        <p14:creationId xmlns:p14="http://schemas.microsoft.com/office/powerpoint/2010/main" val="34795787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2"/>
            <a:ext cx="7081520" cy="4031873"/>
          </a:xfrm>
          <a:prstGeom prst="rect">
            <a:avLst/>
          </a:prstGeom>
        </p:spPr>
        <p:txBody>
          <a:bodyPr wrap="square">
            <a:spAutoFit/>
          </a:bodyPr>
          <a:lstStyle/>
          <a:p>
            <a:r>
              <a:rPr lang="en-US" sz="1600" dirty="0" smtClean="0"/>
              <a:t>14. </a:t>
            </a:r>
            <a:r>
              <a:rPr lang="en-US" sz="1600" dirty="0"/>
              <a:t>Francisco purchased </a:t>
            </a:r>
            <a:r>
              <a:rPr lang="en-US" sz="1600" i="1" dirty="0"/>
              <a:t>x </a:t>
            </a:r>
            <a:r>
              <a:rPr lang="en-US" sz="1600" dirty="0"/>
              <a:t>hot dogs and </a:t>
            </a:r>
            <a:r>
              <a:rPr lang="en-US" sz="1600" i="1" dirty="0"/>
              <a:t>y </a:t>
            </a:r>
            <a:r>
              <a:rPr lang="en-US" sz="1600" dirty="0" smtClean="0"/>
              <a:t>hamburgers at </a:t>
            </a:r>
            <a:r>
              <a:rPr lang="en-US" sz="1600" dirty="0"/>
              <a:t>a baseball game. He spent a total of $10. </a:t>
            </a:r>
            <a:r>
              <a:rPr lang="en-US" sz="1600" dirty="0" smtClean="0"/>
              <a:t>The equation </a:t>
            </a:r>
            <a:r>
              <a:rPr lang="en-US" sz="1600" dirty="0"/>
              <a:t>below describes the relationship </a:t>
            </a:r>
            <a:r>
              <a:rPr lang="en-US" sz="1600" dirty="0" smtClean="0"/>
              <a:t>between the </a:t>
            </a:r>
            <a:r>
              <a:rPr lang="en-US" sz="1600" dirty="0"/>
              <a:t>number of hot dogs and the number </a:t>
            </a:r>
            <a:r>
              <a:rPr lang="en-US" sz="1600" dirty="0" smtClean="0"/>
              <a:t>of hamburgers </a:t>
            </a:r>
            <a:r>
              <a:rPr lang="en-US" sz="1600" dirty="0"/>
              <a:t>purchased</a:t>
            </a:r>
            <a:r>
              <a:rPr lang="en-US" sz="1600" dirty="0" smtClean="0"/>
              <a:t>.</a:t>
            </a:r>
          </a:p>
          <a:p>
            <a:endParaRPr lang="en-US" sz="1600" dirty="0"/>
          </a:p>
          <a:p>
            <a:r>
              <a:rPr lang="en-US" sz="1600" dirty="0" smtClean="0"/>
              <a:t>		3</a:t>
            </a:r>
            <a:r>
              <a:rPr lang="en-US" sz="1600" i="1" dirty="0" smtClean="0"/>
              <a:t>x </a:t>
            </a:r>
            <a:r>
              <a:rPr lang="en-US" sz="1600" dirty="0"/>
              <a:t>+ 4</a:t>
            </a:r>
            <a:r>
              <a:rPr lang="en-US" sz="1600" i="1" dirty="0"/>
              <a:t>y </a:t>
            </a:r>
            <a:r>
              <a:rPr lang="en-US" sz="1600" dirty="0"/>
              <a:t>= </a:t>
            </a:r>
            <a:r>
              <a:rPr lang="en-US" sz="1600" dirty="0" smtClean="0"/>
              <a:t>10</a:t>
            </a:r>
          </a:p>
          <a:p>
            <a:endParaRPr lang="en-US" sz="1600" dirty="0"/>
          </a:p>
          <a:p>
            <a:r>
              <a:rPr lang="en-US" sz="1600" dirty="0"/>
              <a:t>The ordered pair (2, 1) is a solution of the </a:t>
            </a:r>
            <a:r>
              <a:rPr lang="en-US" sz="1600" dirty="0" smtClean="0"/>
              <a:t>equation. What </a:t>
            </a:r>
            <a:r>
              <a:rPr lang="en-US" sz="1600" dirty="0"/>
              <a:t>does the solution (2, 1) represent</a:t>
            </a:r>
            <a:r>
              <a:rPr lang="en-US" sz="1600" dirty="0" smtClean="0"/>
              <a:t>?</a:t>
            </a:r>
          </a:p>
          <a:p>
            <a:endParaRPr lang="en-US" sz="1600" dirty="0"/>
          </a:p>
          <a:p>
            <a:r>
              <a:rPr lang="en-US" sz="1600" dirty="0" smtClean="0"/>
              <a:t>A.  Hamburgers </a:t>
            </a:r>
            <a:r>
              <a:rPr lang="en-US" sz="1600" dirty="0"/>
              <a:t>cost 2 times as much as hot dogs</a:t>
            </a:r>
            <a:r>
              <a:rPr lang="en-US" sz="1600" dirty="0" smtClean="0"/>
              <a:t>.</a:t>
            </a:r>
          </a:p>
          <a:p>
            <a:endParaRPr lang="en-US" sz="1600" dirty="0"/>
          </a:p>
          <a:p>
            <a:r>
              <a:rPr lang="en-US" sz="1600" dirty="0"/>
              <a:t>B. Francisco purchased 2 hot dogs </a:t>
            </a:r>
            <a:r>
              <a:rPr lang="en-US" sz="1600" dirty="0" smtClean="0"/>
              <a:t>and 1 </a:t>
            </a:r>
            <a:r>
              <a:rPr lang="en-US" sz="1600" dirty="0"/>
              <a:t>hamburger</a:t>
            </a:r>
            <a:r>
              <a:rPr lang="en-US" sz="1600" dirty="0" smtClean="0"/>
              <a:t>.</a:t>
            </a:r>
          </a:p>
          <a:p>
            <a:endParaRPr lang="en-US" sz="1600" dirty="0"/>
          </a:p>
          <a:p>
            <a:r>
              <a:rPr lang="en-US" sz="1600" dirty="0"/>
              <a:t>C. Hot dogs cost $2 each and hamburgers </a:t>
            </a:r>
            <a:r>
              <a:rPr lang="en-US" sz="1600" dirty="0" smtClean="0"/>
              <a:t>cost $1 </a:t>
            </a:r>
            <a:r>
              <a:rPr lang="en-US" sz="1600" dirty="0"/>
              <a:t>each</a:t>
            </a:r>
            <a:r>
              <a:rPr lang="en-US" sz="1600" dirty="0" smtClean="0"/>
              <a:t>.</a:t>
            </a:r>
          </a:p>
          <a:p>
            <a:endParaRPr lang="en-US" sz="1600" dirty="0"/>
          </a:p>
          <a:p>
            <a:r>
              <a:rPr lang="en-US" sz="1600" dirty="0"/>
              <a:t>D. Francisco spent $2 on hot dogs and $1 </a:t>
            </a:r>
            <a:r>
              <a:rPr lang="en-US" sz="1600" dirty="0" smtClean="0"/>
              <a:t>on hamburgers</a:t>
            </a:r>
            <a:r>
              <a:rPr lang="en-US" sz="1600" dirty="0"/>
              <a:t>.</a:t>
            </a:r>
          </a:p>
        </p:txBody>
      </p:sp>
      <p:sp>
        <p:nvSpPr>
          <p:cNvPr id="2" name="TextBox 1"/>
          <p:cNvSpPr txBox="1"/>
          <p:nvPr/>
        </p:nvSpPr>
        <p:spPr>
          <a:xfrm>
            <a:off x="518160" y="5029203"/>
            <a:ext cx="7081520" cy="4031873"/>
          </a:xfrm>
          <a:prstGeom prst="rect">
            <a:avLst/>
          </a:prstGeom>
          <a:noFill/>
        </p:spPr>
        <p:txBody>
          <a:bodyPr wrap="square" rtlCol="0">
            <a:spAutoFit/>
          </a:bodyPr>
          <a:lstStyle/>
          <a:p>
            <a:r>
              <a:rPr lang="en-US" sz="1600" dirty="0" smtClean="0"/>
              <a:t>15. </a:t>
            </a:r>
            <a:r>
              <a:rPr lang="en-US" sz="1600" dirty="0"/>
              <a:t>Anna burned 15 calories per minute running </a:t>
            </a:r>
            <a:r>
              <a:rPr lang="en-US" sz="1600" dirty="0" smtClean="0"/>
              <a:t>for </a:t>
            </a:r>
            <a:r>
              <a:rPr lang="en-US" sz="1600" i="1" dirty="0" smtClean="0"/>
              <a:t>x </a:t>
            </a:r>
            <a:r>
              <a:rPr lang="en-US" sz="1600" dirty="0"/>
              <a:t>minutes and 10 calories per minute hiking </a:t>
            </a:r>
            <a:r>
              <a:rPr lang="en-US" sz="1600" dirty="0" smtClean="0"/>
              <a:t>for </a:t>
            </a:r>
            <a:r>
              <a:rPr lang="en-US" sz="1600" i="1" dirty="0" smtClean="0"/>
              <a:t>y </a:t>
            </a:r>
            <a:r>
              <a:rPr lang="en-US" sz="1600" dirty="0"/>
              <a:t>minutes. She spent a total of 60 minutes </a:t>
            </a:r>
            <a:r>
              <a:rPr lang="en-US" sz="1600" dirty="0" smtClean="0"/>
              <a:t>running and </a:t>
            </a:r>
            <a:r>
              <a:rPr lang="en-US" sz="1600" dirty="0"/>
              <a:t>hiking and burned 700 calories. The system </a:t>
            </a:r>
            <a:r>
              <a:rPr lang="en-US" sz="1600" dirty="0" smtClean="0"/>
              <a:t>of equations </a:t>
            </a:r>
            <a:r>
              <a:rPr lang="en-US" sz="1600" dirty="0"/>
              <a:t>shown below can be used to </a:t>
            </a:r>
            <a:r>
              <a:rPr lang="en-US" sz="1600" dirty="0" smtClean="0"/>
              <a:t>determine how </a:t>
            </a:r>
            <a:r>
              <a:rPr lang="en-US" sz="1600" dirty="0"/>
              <a:t>much time Anna spent on each exercise</a:t>
            </a:r>
            <a:r>
              <a:rPr lang="en-US" sz="1600" dirty="0" smtClean="0"/>
              <a:t>.</a:t>
            </a:r>
          </a:p>
          <a:p>
            <a:endParaRPr lang="en-US" sz="1600" dirty="0"/>
          </a:p>
          <a:p>
            <a:r>
              <a:rPr lang="en-US" sz="1600" dirty="0" smtClean="0"/>
              <a:t>		15</a:t>
            </a:r>
            <a:r>
              <a:rPr lang="en-US" sz="1600" i="1" dirty="0" smtClean="0"/>
              <a:t>x </a:t>
            </a:r>
            <a:r>
              <a:rPr lang="en-US" sz="1600" dirty="0"/>
              <a:t>+ 10</a:t>
            </a:r>
            <a:r>
              <a:rPr lang="en-US" sz="1600" i="1" dirty="0"/>
              <a:t>y </a:t>
            </a:r>
            <a:r>
              <a:rPr lang="en-US" sz="1600" dirty="0"/>
              <a:t>= 700</a:t>
            </a:r>
          </a:p>
          <a:p>
            <a:r>
              <a:rPr lang="en-US" sz="1600" i="1" dirty="0" smtClean="0"/>
              <a:t>		x </a:t>
            </a:r>
            <a:r>
              <a:rPr lang="en-US" sz="1600" dirty="0"/>
              <a:t>+ </a:t>
            </a:r>
            <a:r>
              <a:rPr lang="en-US" sz="1600" i="1" dirty="0"/>
              <a:t>y </a:t>
            </a:r>
            <a:r>
              <a:rPr lang="en-US" sz="1600" dirty="0"/>
              <a:t>= </a:t>
            </a:r>
            <a:r>
              <a:rPr lang="en-US" sz="1600" dirty="0" smtClean="0"/>
              <a:t>60</a:t>
            </a:r>
          </a:p>
          <a:p>
            <a:endParaRPr lang="en-US" sz="1600" dirty="0" smtClean="0"/>
          </a:p>
          <a:p>
            <a:r>
              <a:rPr lang="en-US" sz="1600" dirty="0" smtClean="0"/>
              <a:t>What </a:t>
            </a:r>
            <a:r>
              <a:rPr lang="en-US" sz="1600" dirty="0"/>
              <a:t>is the value of </a:t>
            </a:r>
            <a:r>
              <a:rPr lang="en-US" sz="1600" i="1" dirty="0"/>
              <a:t>x</a:t>
            </a:r>
            <a:r>
              <a:rPr lang="en-US" sz="1600" dirty="0"/>
              <a:t>, the minutes Anna </a:t>
            </a:r>
            <a:r>
              <a:rPr lang="en-US" sz="1600" dirty="0" smtClean="0"/>
              <a:t>spent running</a:t>
            </a:r>
            <a:r>
              <a:rPr lang="en-US" sz="1600" dirty="0"/>
              <a:t>?</a:t>
            </a:r>
          </a:p>
          <a:p>
            <a:r>
              <a:rPr lang="en-US" sz="1600" dirty="0" smtClean="0"/>
              <a:t>A. 10 </a:t>
            </a:r>
          </a:p>
          <a:p>
            <a:endParaRPr lang="en-US" sz="1600" dirty="0"/>
          </a:p>
          <a:p>
            <a:r>
              <a:rPr lang="en-US" sz="1600" dirty="0"/>
              <a:t>B. </a:t>
            </a:r>
            <a:r>
              <a:rPr lang="en-US" sz="1600" dirty="0" smtClean="0"/>
              <a:t>20</a:t>
            </a:r>
          </a:p>
          <a:p>
            <a:endParaRPr lang="en-US" sz="1600" dirty="0"/>
          </a:p>
          <a:p>
            <a:r>
              <a:rPr lang="en-US" sz="1600" dirty="0"/>
              <a:t>C. </a:t>
            </a:r>
            <a:r>
              <a:rPr lang="en-US" sz="1600" dirty="0" smtClean="0"/>
              <a:t>30</a:t>
            </a:r>
          </a:p>
          <a:p>
            <a:endParaRPr lang="en-US" sz="1600" dirty="0"/>
          </a:p>
          <a:p>
            <a:r>
              <a:rPr lang="en-US" sz="1600" dirty="0"/>
              <a:t>D. 40</a:t>
            </a:r>
            <a:r>
              <a:rPr lang="en-US" sz="1600" dirty="0" smtClean="0"/>
              <a:t> </a:t>
            </a:r>
            <a:endParaRPr lang="en-US" sz="1600" baseline="30000" dirty="0"/>
          </a:p>
        </p:txBody>
      </p:sp>
      <p:sp>
        <p:nvSpPr>
          <p:cNvPr id="5" name="Rectangle 4"/>
          <p:cNvSpPr/>
          <p:nvPr/>
        </p:nvSpPr>
        <p:spPr>
          <a:xfrm>
            <a:off x="7516368"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19</a:t>
            </a:fld>
            <a:endParaRPr lang="en-US" dirty="0"/>
          </a:p>
        </p:txBody>
      </p:sp>
    </p:spTree>
    <p:extLst>
      <p:ext uri="{BB962C8B-B14F-4D97-AF65-F5344CB8AC3E}">
        <p14:creationId xmlns:p14="http://schemas.microsoft.com/office/powerpoint/2010/main" val="7945562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FF117EF-9718-4423-89B7-490956680319}" type="slidenum">
              <a:rPr lang="en-US" smtClean="0"/>
              <a:pPr/>
              <a:t>2</a:t>
            </a:fld>
            <a:endParaRPr lang="en-US" dirty="0"/>
          </a:p>
        </p:txBody>
      </p:sp>
    </p:spTree>
    <p:extLst>
      <p:ext uri="{BB962C8B-B14F-4D97-AF65-F5344CB8AC3E}">
        <p14:creationId xmlns:p14="http://schemas.microsoft.com/office/powerpoint/2010/main" val="1734582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533400"/>
            <a:ext cx="7081520" cy="4278094"/>
          </a:xfrm>
          <a:prstGeom prst="rect">
            <a:avLst/>
          </a:prstGeom>
        </p:spPr>
        <p:txBody>
          <a:bodyPr wrap="square">
            <a:spAutoFit/>
          </a:bodyPr>
          <a:lstStyle/>
          <a:p>
            <a:r>
              <a:rPr lang="en-US" sz="1600" dirty="0" smtClean="0"/>
              <a:t>16. </a:t>
            </a:r>
            <a:r>
              <a:rPr lang="en-US" sz="1600" dirty="0"/>
              <a:t>Samantha and Maria purchased flowers. </a:t>
            </a:r>
            <a:r>
              <a:rPr lang="en-US" sz="1600" dirty="0" smtClean="0"/>
              <a:t>Samantha purchased </a:t>
            </a:r>
            <a:r>
              <a:rPr lang="en-US" sz="1600" dirty="0"/>
              <a:t>5 roses for </a:t>
            </a:r>
            <a:r>
              <a:rPr lang="en-US" sz="1600" i="1" dirty="0"/>
              <a:t>x </a:t>
            </a:r>
            <a:r>
              <a:rPr lang="en-US" sz="1600" dirty="0"/>
              <a:t>dollars each and 4 </a:t>
            </a:r>
            <a:r>
              <a:rPr lang="en-US" sz="1600" dirty="0" smtClean="0"/>
              <a:t>daisies for </a:t>
            </a:r>
            <a:r>
              <a:rPr lang="en-US" sz="1600" i="1" dirty="0"/>
              <a:t>y </a:t>
            </a:r>
            <a:r>
              <a:rPr lang="en-US" sz="1600" dirty="0"/>
              <a:t>dollars each and spent $32 on the </a:t>
            </a:r>
            <a:r>
              <a:rPr lang="en-US" sz="1600" dirty="0" smtClean="0"/>
              <a:t>flowers.  Maria </a:t>
            </a:r>
            <a:r>
              <a:rPr lang="en-US" sz="1600" dirty="0"/>
              <a:t>purchased 1 rose for </a:t>
            </a:r>
            <a:r>
              <a:rPr lang="en-US" sz="1600" i="1" dirty="0"/>
              <a:t>x </a:t>
            </a:r>
            <a:r>
              <a:rPr lang="en-US" sz="1600" dirty="0"/>
              <a:t>dollars and 6 </a:t>
            </a:r>
            <a:r>
              <a:rPr lang="en-US" sz="1600" dirty="0" smtClean="0"/>
              <a:t>daisies for </a:t>
            </a:r>
            <a:r>
              <a:rPr lang="en-US" sz="1600" i="1" dirty="0"/>
              <a:t>y </a:t>
            </a:r>
            <a:r>
              <a:rPr lang="en-US" sz="1600" dirty="0"/>
              <a:t>dollars each and spent $22. The system </a:t>
            </a:r>
            <a:r>
              <a:rPr lang="en-US" sz="1600" dirty="0" smtClean="0"/>
              <a:t>of equations </a:t>
            </a:r>
            <a:r>
              <a:rPr lang="en-US" sz="1600" dirty="0"/>
              <a:t>shown below represents this situation</a:t>
            </a:r>
            <a:r>
              <a:rPr lang="en-US" sz="1600" dirty="0" smtClean="0"/>
              <a:t>.</a:t>
            </a:r>
          </a:p>
          <a:p>
            <a:endParaRPr lang="en-US" sz="1600" dirty="0"/>
          </a:p>
          <a:p>
            <a:r>
              <a:rPr lang="en-US" sz="1600" dirty="0" smtClean="0"/>
              <a:t>		5</a:t>
            </a:r>
            <a:r>
              <a:rPr lang="en-US" sz="1600" i="1" dirty="0" smtClean="0"/>
              <a:t>x </a:t>
            </a:r>
            <a:r>
              <a:rPr lang="en-US" sz="1600" dirty="0"/>
              <a:t>+ 4</a:t>
            </a:r>
            <a:r>
              <a:rPr lang="en-US" sz="1600" i="1" dirty="0"/>
              <a:t>y </a:t>
            </a:r>
            <a:r>
              <a:rPr lang="en-US" sz="1600" dirty="0"/>
              <a:t>= 32</a:t>
            </a:r>
          </a:p>
          <a:p>
            <a:r>
              <a:rPr lang="en-US" sz="1600" i="1" dirty="0" smtClean="0"/>
              <a:t>		x </a:t>
            </a:r>
            <a:r>
              <a:rPr lang="en-US" sz="1600" dirty="0"/>
              <a:t>+ 6</a:t>
            </a:r>
            <a:r>
              <a:rPr lang="en-US" sz="1600" i="1" dirty="0"/>
              <a:t>y </a:t>
            </a:r>
            <a:r>
              <a:rPr lang="en-US" sz="1600" dirty="0"/>
              <a:t>= </a:t>
            </a:r>
            <a:r>
              <a:rPr lang="en-US" sz="1600" dirty="0" smtClean="0"/>
              <a:t>22</a:t>
            </a:r>
          </a:p>
          <a:p>
            <a:endParaRPr lang="en-US" sz="1600" dirty="0" smtClean="0"/>
          </a:p>
          <a:p>
            <a:r>
              <a:rPr lang="en-US" sz="1600" dirty="0" smtClean="0"/>
              <a:t>Which </a:t>
            </a:r>
            <a:r>
              <a:rPr lang="en-US" sz="1600" dirty="0"/>
              <a:t>statement is true</a:t>
            </a:r>
            <a:r>
              <a:rPr lang="en-US" sz="1600" dirty="0" smtClean="0"/>
              <a:t>?</a:t>
            </a:r>
          </a:p>
          <a:p>
            <a:endParaRPr lang="en-US" sz="1600" dirty="0"/>
          </a:p>
          <a:p>
            <a:r>
              <a:rPr lang="en-US" sz="1600" dirty="0" smtClean="0"/>
              <a:t>A.  A </a:t>
            </a:r>
            <a:r>
              <a:rPr lang="en-US" sz="1600" dirty="0"/>
              <a:t>rose costs $1 more than a daisy</a:t>
            </a:r>
            <a:r>
              <a:rPr lang="en-US" sz="1600" dirty="0" smtClean="0"/>
              <a:t>.</a:t>
            </a:r>
          </a:p>
          <a:p>
            <a:endParaRPr lang="en-US" sz="1600" dirty="0"/>
          </a:p>
          <a:p>
            <a:r>
              <a:rPr lang="en-US" sz="1600" dirty="0"/>
              <a:t>B. Samantha spent $4 on each daisy</a:t>
            </a:r>
            <a:r>
              <a:rPr lang="en-US" sz="1600" dirty="0" smtClean="0"/>
              <a:t>.</a:t>
            </a:r>
          </a:p>
          <a:p>
            <a:endParaRPr lang="en-US" sz="1600" dirty="0"/>
          </a:p>
          <a:p>
            <a:r>
              <a:rPr lang="en-US" sz="1600" dirty="0"/>
              <a:t>C. Samantha spent more on daisies than she </a:t>
            </a:r>
            <a:r>
              <a:rPr lang="en-US" sz="1600" dirty="0" smtClean="0"/>
              <a:t>did on </a:t>
            </a:r>
            <a:r>
              <a:rPr lang="en-US" sz="1600" dirty="0"/>
              <a:t>roses</a:t>
            </a:r>
            <a:r>
              <a:rPr lang="en-US" sz="1600" dirty="0" smtClean="0"/>
              <a:t>.</a:t>
            </a:r>
          </a:p>
          <a:p>
            <a:endParaRPr lang="en-US" sz="1600" dirty="0"/>
          </a:p>
          <a:p>
            <a:r>
              <a:rPr lang="en-US" sz="1600" dirty="0"/>
              <a:t>D. Samantha spent over 4 times as much </a:t>
            </a:r>
            <a:r>
              <a:rPr lang="en-US" sz="1600" dirty="0" smtClean="0"/>
              <a:t>on daisies </a:t>
            </a:r>
            <a:r>
              <a:rPr lang="en-US" sz="1600" dirty="0"/>
              <a:t>as she did on roses.</a:t>
            </a:r>
          </a:p>
        </p:txBody>
      </p:sp>
      <p:sp>
        <p:nvSpPr>
          <p:cNvPr id="2" name="TextBox 1"/>
          <p:cNvSpPr txBox="1"/>
          <p:nvPr/>
        </p:nvSpPr>
        <p:spPr>
          <a:xfrm>
            <a:off x="518160" y="5312029"/>
            <a:ext cx="7081520" cy="369332"/>
          </a:xfrm>
          <a:prstGeom prst="rect">
            <a:avLst/>
          </a:prstGeom>
          <a:noFill/>
        </p:spPr>
        <p:txBody>
          <a:bodyPr wrap="square" rtlCol="0">
            <a:spAutoFit/>
          </a:bodyPr>
          <a:lstStyle/>
          <a:p>
            <a:r>
              <a:rPr lang="en-US" dirty="0" smtClean="0"/>
              <a:t> </a:t>
            </a:r>
            <a:endParaRPr lang="en-US" baseline="30000" dirty="0"/>
          </a:p>
        </p:txBody>
      </p:sp>
      <p:sp>
        <p:nvSpPr>
          <p:cNvPr id="5" name="Rectangle 4"/>
          <p:cNvSpPr/>
          <p:nvPr/>
        </p:nvSpPr>
        <p:spPr>
          <a:xfrm>
            <a:off x="-5249"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20</a:t>
            </a:fld>
            <a:endParaRPr lang="en-US" dirty="0"/>
          </a:p>
        </p:txBody>
      </p:sp>
    </p:spTree>
    <p:extLst>
      <p:ext uri="{BB962C8B-B14F-4D97-AF65-F5344CB8AC3E}">
        <p14:creationId xmlns:p14="http://schemas.microsoft.com/office/powerpoint/2010/main" val="24140168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6780" y="457200"/>
            <a:ext cx="5958840" cy="461665"/>
          </a:xfrm>
          <a:prstGeom prst="rect">
            <a:avLst/>
          </a:prstGeom>
          <a:noFill/>
        </p:spPr>
        <p:txBody>
          <a:bodyPr wrap="square" rtlCol="0">
            <a:spAutoFit/>
          </a:bodyPr>
          <a:lstStyle/>
          <a:p>
            <a:pPr algn="ctr"/>
            <a:r>
              <a:rPr lang="en-US" sz="2400" dirty="0" smtClean="0"/>
              <a:t>A1.1.3 Linear Inequalities</a:t>
            </a:r>
            <a:endParaRPr lang="en-US" sz="2400" dirty="0"/>
          </a:p>
        </p:txBody>
      </p:sp>
      <p:sp>
        <p:nvSpPr>
          <p:cNvPr id="4" name="Rectangle 3"/>
          <p:cNvSpPr/>
          <p:nvPr/>
        </p:nvSpPr>
        <p:spPr>
          <a:xfrm>
            <a:off x="7516368" y="1828800"/>
            <a:ext cx="256032" cy="26577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600" b="1" dirty="0" smtClean="0"/>
              <a:t>MODULE 1</a:t>
            </a:r>
            <a:endParaRPr lang="en-US" sz="1600" b="1" dirty="0"/>
          </a:p>
        </p:txBody>
      </p:sp>
      <p:pic>
        <p:nvPicPr>
          <p:cNvPr id="5" name="Picture 5" descr="F:\Hbg SIG\Keystone\Archive\Diane\Keyston_Content_Module_Standard_Blueprint-Algebra_I_April-2012_REVISED_Page_08.png"/>
          <p:cNvPicPr>
            <a:picLocks noChangeAspect="1" noChangeArrowheads="1"/>
          </p:cNvPicPr>
          <p:nvPr/>
        </p:nvPicPr>
        <p:blipFill>
          <a:blip r:embed="rId3" cstate="print">
            <a:extLst>
              <a:ext uri="{28A0092B-C50C-407E-A947-70E740481C1C}">
                <a14:useLocalDpi xmlns:a14="http://schemas.microsoft.com/office/drawing/2010/main" val="0"/>
              </a:ext>
            </a:extLst>
          </a:blip>
          <a:srcRect t="12578" b="26518"/>
          <a:stretch>
            <a:fillRect/>
          </a:stretch>
        </p:blipFill>
        <p:spPr bwMode="auto">
          <a:xfrm>
            <a:off x="0" y="1307867"/>
            <a:ext cx="77724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7516368"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10" name="Slide Number Placeholder 9"/>
          <p:cNvSpPr>
            <a:spLocks noGrp="1"/>
          </p:cNvSpPr>
          <p:nvPr>
            <p:ph type="sldNum" sz="quarter" idx="12"/>
          </p:nvPr>
        </p:nvSpPr>
        <p:spPr/>
        <p:txBody>
          <a:bodyPr/>
          <a:lstStyle/>
          <a:p>
            <a:fld id="{BFF117EF-9718-4423-89B7-490956680319}" type="slidenum">
              <a:rPr lang="en-US" smtClean="0"/>
              <a:pPr/>
              <a:t>21</a:t>
            </a:fld>
            <a:endParaRPr lang="en-US" dirty="0"/>
          </a:p>
        </p:txBody>
      </p:sp>
    </p:spTree>
    <p:extLst>
      <p:ext uri="{BB962C8B-B14F-4D97-AF65-F5344CB8AC3E}">
        <p14:creationId xmlns:p14="http://schemas.microsoft.com/office/powerpoint/2010/main" val="38374774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3293209"/>
          </a:xfrm>
          <a:prstGeom prst="rect">
            <a:avLst/>
          </a:prstGeom>
        </p:spPr>
        <p:txBody>
          <a:bodyPr wrap="square">
            <a:spAutoFit/>
          </a:bodyPr>
          <a:lstStyle/>
          <a:p>
            <a:r>
              <a:rPr lang="en-US" sz="1600" dirty="0" smtClean="0"/>
              <a:t>17. </a:t>
            </a:r>
            <a:r>
              <a:rPr lang="en-US" sz="1600" dirty="0"/>
              <a:t>A compound inequality is shown below</a:t>
            </a:r>
            <a:r>
              <a:rPr lang="en-US" sz="1600" dirty="0" smtClean="0"/>
              <a:t>.</a:t>
            </a:r>
          </a:p>
          <a:p>
            <a:endParaRPr lang="en-US" sz="1600" dirty="0"/>
          </a:p>
          <a:p>
            <a:r>
              <a:rPr lang="en-US" sz="1600" dirty="0" smtClean="0"/>
              <a:t>		5 </a:t>
            </a:r>
            <a:r>
              <a:rPr lang="en-US" sz="1600" dirty="0"/>
              <a:t>&lt; 2 – 3</a:t>
            </a:r>
            <a:r>
              <a:rPr lang="en-US" sz="1600" i="1" dirty="0"/>
              <a:t>y </a:t>
            </a:r>
            <a:r>
              <a:rPr lang="en-US" sz="1600" dirty="0"/>
              <a:t>&lt; </a:t>
            </a:r>
            <a:r>
              <a:rPr lang="en-US" sz="1600" dirty="0" smtClean="0"/>
              <a:t>14</a:t>
            </a:r>
          </a:p>
          <a:p>
            <a:endParaRPr lang="en-US" sz="1600" dirty="0"/>
          </a:p>
          <a:p>
            <a:r>
              <a:rPr lang="en-US" sz="1600" dirty="0"/>
              <a:t>What is the solution of the compound inequality</a:t>
            </a:r>
            <a:r>
              <a:rPr lang="en-US" sz="1600" dirty="0" smtClean="0"/>
              <a:t>?</a:t>
            </a:r>
          </a:p>
          <a:p>
            <a:endParaRPr lang="en-US" sz="1600" dirty="0"/>
          </a:p>
          <a:p>
            <a:pPr marL="342900" indent="-342900">
              <a:buAutoNum type="alphaUcPeriod"/>
            </a:pPr>
            <a:r>
              <a:rPr lang="en-US" sz="1600" dirty="0" smtClean="0"/>
              <a:t>–</a:t>
            </a:r>
            <a:r>
              <a:rPr lang="en-US" sz="1600" dirty="0"/>
              <a:t>4 &gt; </a:t>
            </a:r>
            <a:r>
              <a:rPr lang="en-US" sz="1600" i="1" dirty="0"/>
              <a:t>y </a:t>
            </a:r>
            <a:r>
              <a:rPr lang="en-US" sz="1600" dirty="0"/>
              <a:t>&gt; –</a:t>
            </a:r>
            <a:r>
              <a:rPr lang="en-US" sz="1600" dirty="0" smtClean="0"/>
              <a:t>1</a:t>
            </a:r>
          </a:p>
          <a:p>
            <a:endParaRPr lang="en-US" sz="1600" dirty="0"/>
          </a:p>
          <a:p>
            <a:r>
              <a:rPr lang="en-US" sz="1600" dirty="0"/>
              <a:t>B. </a:t>
            </a:r>
            <a:r>
              <a:rPr lang="en-US" sz="1600" dirty="0" smtClean="0"/>
              <a:t>  –</a:t>
            </a:r>
            <a:r>
              <a:rPr lang="en-US" sz="1600" dirty="0"/>
              <a:t>4 &lt; </a:t>
            </a:r>
            <a:r>
              <a:rPr lang="en-US" sz="1600" i="1" dirty="0"/>
              <a:t>y </a:t>
            </a:r>
            <a:r>
              <a:rPr lang="en-US" sz="1600" dirty="0"/>
              <a:t>&lt; –</a:t>
            </a:r>
            <a:r>
              <a:rPr lang="en-US" sz="1600" dirty="0" smtClean="0"/>
              <a:t>1</a:t>
            </a:r>
          </a:p>
          <a:p>
            <a:endParaRPr lang="en-US" sz="1600" dirty="0"/>
          </a:p>
          <a:p>
            <a:r>
              <a:rPr lang="en-US" sz="1600" dirty="0"/>
              <a:t>C. </a:t>
            </a:r>
            <a:r>
              <a:rPr lang="en-US" sz="1600" dirty="0" smtClean="0"/>
              <a:t>  1 </a:t>
            </a:r>
            <a:r>
              <a:rPr lang="en-US" sz="1600" dirty="0"/>
              <a:t>&gt; </a:t>
            </a:r>
            <a:r>
              <a:rPr lang="en-US" sz="1600" i="1" dirty="0"/>
              <a:t>y </a:t>
            </a:r>
            <a:r>
              <a:rPr lang="en-US" sz="1600" dirty="0"/>
              <a:t>&gt; </a:t>
            </a:r>
            <a:r>
              <a:rPr lang="en-US" sz="1600" dirty="0" smtClean="0"/>
              <a:t>4</a:t>
            </a:r>
          </a:p>
          <a:p>
            <a:endParaRPr lang="en-US" sz="1600" dirty="0"/>
          </a:p>
          <a:p>
            <a:r>
              <a:rPr lang="en-US" sz="1600" dirty="0"/>
              <a:t>D. </a:t>
            </a:r>
            <a:r>
              <a:rPr lang="en-US" sz="1600" dirty="0" smtClean="0"/>
              <a:t>  1 </a:t>
            </a:r>
            <a:r>
              <a:rPr lang="en-US" sz="1600" dirty="0"/>
              <a:t>&lt; </a:t>
            </a:r>
            <a:r>
              <a:rPr lang="en-US" sz="1600" i="1" dirty="0"/>
              <a:t>y </a:t>
            </a:r>
            <a:r>
              <a:rPr lang="en-US" sz="1600" dirty="0"/>
              <a:t>&lt; 4</a:t>
            </a:r>
            <a:r>
              <a:rPr lang="en-US" sz="1600" dirty="0" smtClean="0"/>
              <a:t> </a:t>
            </a:r>
            <a:endParaRPr lang="en-US" sz="1600" dirty="0"/>
          </a:p>
        </p:txBody>
      </p:sp>
      <mc:AlternateContent xmlns:mc="http://schemas.openxmlformats.org/markup-compatibility/2006" xmlns:a14="http://schemas.microsoft.com/office/drawing/2010/main">
        <mc:Choice Requires="a14">
          <p:sp>
            <p:nvSpPr>
              <p:cNvPr id="2" name="TextBox 1"/>
              <p:cNvSpPr txBox="1"/>
              <p:nvPr/>
            </p:nvSpPr>
            <p:spPr>
              <a:xfrm>
                <a:off x="518160" y="5029201"/>
                <a:ext cx="7081520" cy="872290"/>
              </a:xfrm>
              <a:prstGeom prst="rect">
                <a:avLst/>
              </a:prstGeom>
              <a:noFill/>
            </p:spPr>
            <p:txBody>
              <a:bodyPr wrap="square" rtlCol="0">
                <a:spAutoFit/>
              </a:bodyPr>
              <a:lstStyle/>
              <a:p>
                <a:r>
                  <a:rPr lang="en-US" sz="1600" dirty="0" smtClean="0"/>
                  <a:t>18. </a:t>
                </a:r>
                <a:r>
                  <a:rPr lang="en-US" sz="1600" dirty="0"/>
                  <a:t>Which is a graph of the solution of the </a:t>
                </a:r>
                <a:endParaRPr lang="en-US" sz="1600" dirty="0" smtClean="0"/>
              </a:p>
              <a:p>
                <a:r>
                  <a:rPr lang="en-US" sz="1600" dirty="0" smtClean="0"/>
                  <a:t>inequality  </a:t>
                </a:r>
                <a14:m>
                  <m:oMath xmlns:m="http://schemas.openxmlformats.org/officeDocument/2006/math">
                    <m:d>
                      <m:dPr>
                        <m:begChr m:val="|"/>
                        <m:endChr m:val="|"/>
                        <m:ctrlPr>
                          <a:rPr lang="en-US" sz="1600" i="1" smtClean="0">
                            <a:latin typeface="Cambria Math"/>
                          </a:rPr>
                        </m:ctrlPr>
                      </m:dPr>
                      <m:e>
                        <m:r>
                          <m:rPr>
                            <m:nor/>
                          </m:rPr>
                          <a:rPr lang="en-US" sz="1600" dirty="0"/>
                          <m:t>2</m:t>
                        </m:r>
                        <m:r>
                          <m:rPr>
                            <m:nor/>
                          </m:rPr>
                          <a:rPr lang="en-US" sz="1600" i="1" dirty="0"/>
                          <m:t>x</m:t>
                        </m:r>
                        <m:r>
                          <m:rPr>
                            <m:nor/>
                          </m:rPr>
                          <a:rPr lang="en-US" sz="1600" i="1" dirty="0"/>
                          <m:t> </m:t>
                        </m:r>
                        <m:r>
                          <m:rPr>
                            <m:nor/>
                          </m:rPr>
                          <a:rPr lang="en-US" sz="1600" dirty="0"/>
                          <m:t>– 1</m:t>
                        </m:r>
                      </m:e>
                    </m:d>
                  </m:oMath>
                </a14:m>
                <a:r>
                  <a:rPr lang="en-US" sz="1600" dirty="0" smtClean="0"/>
                  <a:t>≥ </a:t>
                </a:r>
                <a:r>
                  <a:rPr lang="en-US" sz="1600" dirty="0"/>
                  <a:t>5</a:t>
                </a:r>
                <a:r>
                  <a:rPr lang="en-US" sz="1600" dirty="0" smtClean="0"/>
                  <a:t>?</a:t>
                </a:r>
              </a:p>
              <a:p>
                <a:r>
                  <a:rPr lang="en-US" sz="1600" dirty="0" smtClean="0"/>
                  <a:t> </a:t>
                </a:r>
                <a:endParaRPr lang="en-US" sz="1600" baseline="30000" dirty="0"/>
              </a:p>
            </p:txBody>
          </p:sp>
        </mc:Choice>
        <mc:Fallback xmlns="">
          <p:sp>
            <p:nvSpPr>
              <p:cNvPr id="2" name="TextBox 1"/>
              <p:cNvSpPr txBox="1">
                <a:spLocks noRot="1" noChangeAspect="1" noMove="1" noResize="1" noEditPoints="1" noAdjustHandles="1" noChangeArrowheads="1" noChangeShapeType="1" noTextEdit="1"/>
              </p:cNvSpPr>
              <p:nvPr/>
            </p:nvSpPr>
            <p:spPr>
              <a:xfrm>
                <a:off x="518160" y="5029201"/>
                <a:ext cx="7081520" cy="872290"/>
              </a:xfrm>
              <a:prstGeom prst="rect">
                <a:avLst/>
              </a:prstGeom>
              <a:blipFill rotWithShape="1">
                <a:blip r:embed="rId3" cstate="print"/>
                <a:stretch>
                  <a:fillRect l="-430" t="-2098"/>
                </a:stretch>
              </a:blipFill>
            </p:spPr>
            <p:txBody>
              <a:bodyPr/>
              <a:lstStyle/>
              <a:p>
                <a:r>
                  <a:rPr lang="en-US">
                    <a:noFill/>
                  </a:rPr>
                  <a:t> </a:t>
                </a:r>
              </a:p>
            </p:txBody>
          </p:sp>
        </mc:Fallback>
      </mc:AlternateContent>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7240" y="5867401"/>
            <a:ext cx="5354320" cy="3572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249"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22</a:t>
            </a:fld>
            <a:endParaRPr lang="en-US" dirty="0"/>
          </a:p>
        </p:txBody>
      </p:sp>
    </p:spTree>
    <p:extLst>
      <p:ext uri="{BB962C8B-B14F-4D97-AF65-F5344CB8AC3E}">
        <p14:creationId xmlns:p14="http://schemas.microsoft.com/office/powerpoint/2010/main" val="11710434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7242" y="9516"/>
            <a:ext cx="4976495" cy="210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1111" y="381000"/>
            <a:ext cx="7081520" cy="3785652"/>
          </a:xfrm>
          <a:prstGeom prst="rect">
            <a:avLst/>
          </a:prstGeom>
        </p:spPr>
        <p:txBody>
          <a:bodyPr wrap="square">
            <a:spAutoFit/>
          </a:bodyPr>
          <a:lstStyle/>
          <a:p>
            <a:r>
              <a:rPr lang="en-US" sz="1600" dirty="0" smtClean="0"/>
              <a:t>19. </a:t>
            </a:r>
            <a:r>
              <a:rPr lang="en-US" sz="1600" dirty="0"/>
              <a:t>The solution set of an inequality is graphed on the</a:t>
            </a:r>
          </a:p>
          <a:p>
            <a:r>
              <a:rPr lang="en-US" sz="1600" dirty="0"/>
              <a:t>number line below</a:t>
            </a:r>
            <a:r>
              <a:rPr lang="en-US" sz="1600" dirty="0" smtClean="0"/>
              <a:t>.</a:t>
            </a:r>
          </a:p>
          <a:p>
            <a:endParaRPr lang="en-US" sz="1600" dirty="0"/>
          </a:p>
          <a:p>
            <a:endParaRPr lang="en-US" sz="1600" dirty="0" smtClean="0"/>
          </a:p>
          <a:p>
            <a:endParaRPr lang="en-US" sz="1600" dirty="0" smtClean="0"/>
          </a:p>
          <a:p>
            <a:r>
              <a:rPr lang="en-US" sz="1600" dirty="0" smtClean="0"/>
              <a:t>The </a:t>
            </a:r>
            <a:r>
              <a:rPr lang="en-US" sz="1600" dirty="0"/>
              <a:t>graph shows the solution set of which</a:t>
            </a:r>
          </a:p>
          <a:p>
            <a:r>
              <a:rPr lang="en-US" sz="1600" dirty="0"/>
              <a:t>inequality</a:t>
            </a:r>
            <a:r>
              <a:rPr lang="en-US" sz="1600" dirty="0" smtClean="0"/>
              <a:t>?</a:t>
            </a:r>
          </a:p>
          <a:p>
            <a:endParaRPr lang="en-US" sz="1600" dirty="0"/>
          </a:p>
          <a:p>
            <a:pPr marL="342900" indent="-342900">
              <a:buAutoNum type="alphaUcPeriod"/>
            </a:pPr>
            <a:r>
              <a:rPr lang="en-US" sz="1600" dirty="0" smtClean="0"/>
              <a:t>2</a:t>
            </a:r>
            <a:r>
              <a:rPr lang="en-US" sz="1600" i="1" dirty="0" smtClean="0"/>
              <a:t>x </a:t>
            </a:r>
            <a:r>
              <a:rPr lang="en-US" sz="1600" dirty="0"/>
              <a:t>+ 5 &lt; –</a:t>
            </a:r>
            <a:r>
              <a:rPr lang="en-US" sz="1600" dirty="0" smtClean="0"/>
              <a:t>1</a:t>
            </a:r>
          </a:p>
          <a:p>
            <a:endParaRPr lang="en-US" sz="1600" dirty="0"/>
          </a:p>
          <a:p>
            <a:r>
              <a:rPr lang="en-US" sz="1600" dirty="0"/>
              <a:t>B. </a:t>
            </a:r>
            <a:r>
              <a:rPr lang="en-US" sz="1600" dirty="0" smtClean="0"/>
              <a:t>  2</a:t>
            </a:r>
            <a:r>
              <a:rPr lang="en-US" sz="1600" i="1" dirty="0" smtClean="0"/>
              <a:t>x </a:t>
            </a:r>
            <a:r>
              <a:rPr lang="en-US" sz="1600" dirty="0"/>
              <a:t>+ 5 ≤ –</a:t>
            </a:r>
            <a:r>
              <a:rPr lang="en-US" sz="1600" dirty="0" smtClean="0"/>
              <a:t>1</a:t>
            </a:r>
          </a:p>
          <a:p>
            <a:endParaRPr lang="en-US" sz="1600" dirty="0"/>
          </a:p>
          <a:p>
            <a:r>
              <a:rPr lang="en-US" sz="1600" dirty="0"/>
              <a:t>C. </a:t>
            </a:r>
            <a:r>
              <a:rPr lang="en-US" sz="1600" dirty="0" smtClean="0"/>
              <a:t>  2</a:t>
            </a:r>
            <a:r>
              <a:rPr lang="en-US" sz="1600" i="1" dirty="0" smtClean="0"/>
              <a:t>x </a:t>
            </a:r>
            <a:r>
              <a:rPr lang="en-US" sz="1600" dirty="0"/>
              <a:t>+ 5 &gt; –</a:t>
            </a:r>
            <a:r>
              <a:rPr lang="en-US" sz="1600" dirty="0" smtClean="0"/>
              <a:t>1</a:t>
            </a:r>
          </a:p>
          <a:p>
            <a:endParaRPr lang="en-US" sz="1600" dirty="0"/>
          </a:p>
          <a:p>
            <a:r>
              <a:rPr lang="en-US" sz="1600" dirty="0"/>
              <a:t>D. </a:t>
            </a:r>
            <a:r>
              <a:rPr lang="en-US" sz="1600" dirty="0" smtClean="0"/>
              <a:t>  2</a:t>
            </a:r>
            <a:r>
              <a:rPr lang="en-US" sz="1600" i="1" dirty="0" smtClean="0"/>
              <a:t>x </a:t>
            </a:r>
            <a:r>
              <a:rPr lang="en-US" sz="1600" dirty="0"/>
              <a:t>+ 5 ≥ –1</a:t>
            </a:r>
            <a:r>
              <a:rPr lang="en-US" sz="1600" dirty="0" smtClean="0"/>
              <a:t> </a:t>
            </a:r>
            <a:endParaRPr lang="en-US" sz="1600" dirty="0"/>
          </a:p>
        </p:txBody>
      </p:sp>
      <p:sp>
        <p:nvSpPr>
          <p:cNvPr id="2" name="TextBox 1"/>
          <p:cNvSpPr txBox="1"/>
          <p:nvPr/>
        </p:nvSpPr>
        <p:spPr>
          <a:xfrm>
            <a:off x="474099" y="5334000"/>
            <a:ext cx="7081520" cy="3293209"/>
          </a:xfrm>
          <a:prstGeom prst="rect">
            <a:avLst/>
          </a:prstGeom>
          <a:noFill/>
        </p:spPr>
        <p:txBody>
          <a:bodyPr wrap="square" rtlCol="0">
            <a:spAutoFit/>
          </a:bodyPr>
          <a:lstStyle/>
          <a:p>
            <a:r>
              <a:rPr lang="en-US" sz="1600" dirty="0" smtClean="0"/>
              <a:t>20. </a:t>
            </a:r>
            <a:r>
              <a:rPr lang="en-US" sz="1600" dirty="0"/>
              <a:t>A baseball team had $1,000 to spend on </a:t>
            </a:r>
            <a:r>
              <a:rPr lang="en-US" sz="1600" dirty="0" smtClean="0"/>
              <a:t>supplies.  The </a:t>
            </a:r>
            <a:r>
              <a:rPr lang="en-US" sz="1600" dirty="0"/>
              <a:t>team spent $185 on a new bat. New </a:t>
            </a:r>
            <a:r>
              <a:rPr lang="en-US" sz="1600" dirty="0" smtClean="0"/>
              <a:t>baseballs  cost </a:t>
            </a:r>
            <a:r>
              <a:rPr lang="en-US" sz="1600" dirty="0"/>
              <a:t>$4 each. The inequality 185 + 4</a:t>
            </a:r>
            <a:r>
              <a:rPr lang="en-US" sz="1600" i="1" dirty="0"/>
              <a:t>b </a:t>
            </a:r>
            <a:r>
              <a:rPr lang="en-US" sz="1600" dirty="0"/>
              <a:t>≤ 1,000 </a:t>
            </a:r>
            <a:r>
              <a:rPr lang="en-US" sz="1600" dirty="0" smtClean="0"/>
              <a:t>can  be </a:t>
            </a:r>
            <a:r>
              <a:rPr lang="en-US" sz="1600" dirty="0"/>
              <a:t>used to determine the number of </a:t>
            </a:r>
            <a:r>
              <a:rPr lang="en-US" sz="1600" dirty="0" smtClean="0"/>
              <a:t>new  baseballs </a:t>
            </a:r>
            <a:r>
              <a:rPr lang="en-US" sz="1600" dirty="0"/>
              <a:t>(</a:t>
            </a:r>
            <a:r>
              <a:rPr lang="en-US" sz="1600" i="1" dirty="0"/>
              <a:t>b</a:t>
            </a:r>
            <a:r>
              <a:rPr lang="en-US" sz="1600" dirty="0"/>
              <a:t>) that the team can purchase. Which</a:t>
            </a:r>
          </a:p>
          <a:p>
            <a:r>
              <a:rPr lang="en-US" sz="1600" dirty="0"/>
              <a:t>statement about the number of new baseballs </a:t>
            </a:r>
            <a:r>
              <a:rPr lang="en-US" sz="1600" dirty="0" smtClean="0"/>
              <a:t>that  can </a:t>
            </a:r>
            <a:r>
              <a:rPr lang="en-US" sz="1600" dirty="0"/>
              <a:t>be purchased is true</a:t>
            </a:r>
            <a:r>
              <a:rPr lang="en-US" sz="1600" dirty="0" smtClean="0"/>
              <a:t>?</a:t>
            </a:r>
          </a:p>
          <a:p>
            <a:endParaRPr lang="en-US" sz="1600" dirty="0"/>
          </a:p>
          <a:p>
            <a:pPr marL="342900" indent="-342900">
              <a:buAutoNum type="alphaUcPeriod"/>
            </a:pPr>
            <a:r>
              <a:rPr lang="en-US" sz="1600" dirty="0" smtClean="0"/>
              <a:t>The </a:t>
            </a:r>
            <a:r>
              <a:rPr lang="en-US" sz="1600" dirty="0"/>
              <a:t>team can purchase 204 new baseballs</a:t>
            </a:r>
            <a:r>
              <a:rPr lang="en-US" sz="1600" dirty="0" smtClean="0"/>
              <a:t>.</a:t>
            </a:r>
          </a:p>
          <a:p>
            <a:endParaRPr lang="en-US" sz="1600" dirty="0"/>
          </a:p>
          <a:p>
            <a:r>
              <a:rPr lang="en-US" sz="1600" dirty="0"/>
              <a:t>B. </a:t>
            </a:r>
            <a:r>
              <a:rPr lang="en-US" sz="1600" dirty="0" smtClean="0"/>
              <a:t>  The </a:t>
            </a:r>
            <a:r>
              <a:rPr lang="en-US" sz="1600" dirty="0"/>
              <a:t>minimum number of new baseballs </a:t>
            </a:r>
            <a:r>
              <a:rPr lang="en-US" sz="1600" dirty="0" smtClean="0"/>
              <a:t>that  can </a:t>
            </a:r>
            <a:r>
              <a:rPr lang="en-US" sz="1600" dirty="0"/>
              <a:t>be purchased is 185</a:t>
            </a:r>
            <a:r>
              <a:rPr lang="en-US" sz="1600" dirty="0" smtClean="0"/>
              <a:t>.</a:t>
            </a:r>
          </a:p>
          <a:p>
            <a:endParaRPr lang="en-US" sz="1600" dirty="0"/>
          </a:p>
          <a:p>
            <a:r>
              <a:rPr lang="en-US" sz="1600" dirty="0"/>
              <a:t>C. </a:t>
            </a:r>
            <a:r>
              <a:rPr lang="en-US" sz="1600" dirty="0" smtClean="0"/>
              <a:t>  The </a:t>
            </a:r>
            <a:r>
              <a:rPr lang="en-US" sz="1600" dirty="0"/>
              <a:t>maximum number of new baseballs </a:t>
            </a:r>
            <a:r>
              <a:rPr lang="en-US" sz="1600" dirty="0" smtClean="0"/>
              <a:t>that  can </a:t>
            </a:r>
            <a:r>
              <a:rPr lang="en-US" sz="1600" dirty="0"/>
              <a:t>be purchased is 185</a:t>
            </a:r>
            <a:r>
              <a:rPr lang="en-US" sz="1600" dirty="0" smtClean="0"/>
              <a:t>.</a:t>
            </a:r>
          </a:p>
          <a:p>
            <a:endParaRPr lang="en-US" sz="1600" dirty="0"/>
          </a:p>
          <a:p>
            <a:r>
              <a:rPr lang="en-US" sz="1600" dirty="0"/>
              <a:t>D. </a:t>
            </a:r>
            <a:r>
              <a:rPr lang="en-US" sz="1600" dirty="0" smtClean="0"/>
              <a:t>  The </a:t>
            </a:r>
            <a:r>
              <a:rPr lang="en-US" sz="1600" dirty="0"/>
              <a:t>team can purchase 185 new baseballs, </a:t>
            </a:r>
            <a:r>
              <a:rPr lang="en-US" sz="1600" dirty="0" smtClean="0"/>
              <a:t>but  this </a:t>
            </a:r>
            <a:r>
              <a:rPr lang="en-US" sz="1600" dirty="0"/>
              <a:t>number is neither the maximum nor </a:t>
            </a:r>
            <a:r>
              <a:rPr lang="en-US" sz="1600" dirty="0" smtClean="0"/>
              <a:t>the  minimum</a:t>
            </a:r>
            <a:r>
              <a:rPr lang="en-US" sz="1600" dirty="0"/>
              <a:t>.</a:t>
            </a:r>
            <a:r>
              <a:rPr lang="en-US" sz="1600" dirty="0" smtClean="0"/>
              <a:t> </a:t>
            </a:r>
            <a:endParaRPr lang="en-US" sz="1600" baseline="30000" dirty="0"/>
          </a:p>
        </p:txBody>
      </p:sp>
      <p:sp>
        <p:nvSpPr>
          <p:cNvPr id="5" name="Rectangle 4"/>
          <p:cNvSpPr/>
          <p:nvPr/>
        </p:nvSpPr>
        <p:spPr>
          <a:xfrm>
            <a:off x="7516368"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23</a:t>
            </a:fld>
            <a:endParaRPr lang="en-US" dirty="0"/>
          </a:p>
        </p:txBody>
      </p:sp>
    </p:spTree>
    <p:extLst>
      <p:ext uri="{BB962C8B-B14F-4D97-AF65-F5344CB8AC3E}">
        <p14:creationId xmlns:p14="http://schemas.microsoft.com/office/powerpoint/2010/main" val="7866921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1077218"/>
          </a:xfrm>
          <a:prstGeom prst="rect">
            <a:avLst/>
          </a:prstGeom>
        </p:spPr>
        <p:txBody>
          <a:bodyPr wrap="square">
            <a:spAutoFit/>
          </a:bodyPr>
          <a:lstStyle/>
          <a:p>
            <a:r>
              <a:rPr lang="en-US" sz="1600" dirty="0" smtClean="0"/>
              <a:t>21. </a:t>
            </a:r>
            <a:r>
              <a:rPr lang="en-US" sz="1600" dirty="0"/>
              <a:t>A system of inequalities is shown below.</a:t>
            </a:r>
          </a:p>
          <a:p>
            <a:r>
              <a:rPr lang="en-US" sz="1600" i="1" dirty="0" smtClean="0"/>
              <a:t>		y </a:t>
            </a:r>
            <a:r>
              <a:rPr lang="en-US" sz="1600" dirty="0"/>
              <a:t>&lt; </a:t>
            </a:r>
            <a:r>
              <a:rPr lang="en-US" sz="1600" i="1" dirty="0"/>
              <a:t>x </a:t>
            </a:r>
            <a:r>
              <a:rPr lang="en-US" sz="1600" dirty="0"/>
              <a:t>– 6</a:t>
            </a:r>
          </a:p>
          <a:p>
            <a:r>
              <a:rPr lang="en-US" sz="1600" i="1" dirty="0" smtClean="0"/>
              <a:t>		y </a:t>
            </a:r>
            <a:r>
              <a:rPr lang="en-US" sz="1600" dirty="0"/>
              <a:t>&gt; –2</a:t>
            </a:r>
            <a:r>
              <a:rPr lang="en-US" sz="1600" i="1" dirty="0"/>
              <a:t>x</a:t>
            </a:r>
          </a:p>
          <a:p>
            <a:r>
              <a:rPr lang="en-US" sz="1600" dirty="0"/>
              <a:t>Which graph shows the solution set of the system </a:t>
            </a:r>
            <a:r>
              <a:rPr lang="en-US" sz="1600" dirty="0" smtClean="0"/>
              <a:t>of inequalities</a:t>
            </a:r>
            <a:r>
              <a:rPr lang="en-US" sz="1600" dirty="0"/>
              <a:t>?</a:t>
            </a: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563" y="1951788"/>
            <a:ext cx="7619067" cy="3146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439" y="5079159"/>
            <a:ext cx="7526191" cy="3046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249"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24</a:t>
            </a:fld>
            <a:endParaRPr lang="en-US" dirty="0"/>
          </a:p>
        </p:txBody>
      </p:sp>
    </p:spTree>
    <p:extLst>
      <p:ext uri="{BB962C8B-B14F-4D97-AF65-F5344CB8AC3E}">
        <p14:creationId xmlns:p14="http://schemas.microsoft.com/office/powerpoint/2010/main" val="36190368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7081520" cy="5016758"/>
          </a:xfrm>
          <a:prstGeom prst="rect">
            <a:avLst/>
          </a:prstGeom>
        </p:spPr>
        <p:txBody>
          <a:bodyPr wrap="square">
            <a:spAutoFit/>
          </a:bodyPr>
          <a:lstStyle/>
          <a:p>
            <a:r>
              <a:rPr lang="en-US" sz="1600" dirty="0" smtClean="0"/>
              <a:t>22. </a:t>
            </a:r>
            <a:r>
              <a:rPr lang="en-US" sz="1600" dirty="0" err="1"/>
              <a:t>Tyreke</a:t>
            </a:r>
            <a:r>
              <a:rPr lang="en-US" sz="1600" dirty="0"/>
              <a:t> always leaves a tip of between 8% and </a:t>
            </a:r>
            <a:r>
              <a:rPr lang="en-US" sz="1600" dirty="0" smtClean="0"/>
              <a:t>20% for </a:t>
            </a:r>
            <a:r>
              <a:rPr lang="en-US" sz="1600" dirty="0"/>
              <a:t>the server when he pays for his dinner. This </a:t>
            </a:r>
            <a:r>
              <a:rPr lang="en-US" sz="1600" dirty="0" smtClean="0"/>
              <a:t>can be </a:t>
            </a:r>
            <a:r>
              <a:rPr lang="en-US" sz="1600" dirty="0"/>
              <a:t>represented by the system of inequalities </a:t>
            </a:r>
            <a:r>
              <a:rPr lang="en-US" sz="1600" dirty="0" smtClean="0"/>
              <a:t>shown below</a:t>
            </a:r>
            <a:r>
              <a:rPr lang="en-US" sz="1600" dirty="0"/>
              <a:t>, where </a:t>
            </a:r>
            <a:r>
              <a:rPr lang="en-US" sz="1600" i="1" dirty="0"/>
              <a:t>y </a:t>
            </a:r>
            <a:r>
              <a:rPr lang="en-US" sz="1600" dirty="0"/>
              <a:t>is the amount of tip and </a:t>
            </a:r>
            <a:r>
              <a:rPr lang="en-US" sz="1600" i="1" dirty="0"/>
              <a:t>x </a:t>
            </a:r>
            <a:r>
              <a:rPr lang="en-US" sz="1600" dirty="0"/>
              <a:t>is </a:t>
            </a:r>
            <a:r>
              <a:rPr lang="en-US" sz="1600" dirty="0" smtClean="0"/>
              <a:t>the cost </a:t>
            </a:r>
            <a:r>
              <a:rPr lang="en-US" sz="1600" dirty="0"/>
              <a:t>of dinner</a:t>
            </a:r>
            <a:r>
              <a:rPr lang="en-US" sz="1600" dirty="0" smtClean="0"/>
              <a:t>.</a:t>
            </a:r>
          </a:p>
          <a:p>
            <a:endParaRPr lang="en-US" sz="1600" dirty="0"/>
          </a:p>
          <a:p>
            <a:r>
              <a:rPr lang="en-US" sz="1600" i="1" dirty="0" smtClean="0"/>
              <a:t>		y </a:t>
            </a:r>
            <a:r>
              <a:rPr lang="en-US" sz="1600" dirty="0"/>
              <a:t>&gt; 0.08</a:t>
            </a:r>
            <a:r>
              <a:rPr lang="en-US" sz="1600" i="1" dirty="0"/>
              <a:t>x</a:t>
            </a:r>
          </a:p>
          <a:p>
            <a:r>
              <a:rPr lang="en-US" sz="1600" i="1" dirty="0" smtClean="0"/>
              <a:t>		y </a:t>
            </a:r>
            <a:r>
              <a:rPr lang="en-US" sz="1600" dirty="0"/>
              <a:t>&lt; </a:t>
            </a:r>
            <a:r>
              <a:rPr lang="en-US" sz="1600" dirty="0" smtClean="0"/>
              <a:t>0.2</a:t>
            </a:r>
            <a:r>
              <a:rPr lang="en-US" sz="1600" i="1" dirty="0" smtClean="0"/>
              <a:t>x</a:t>
            </a:r>
          </a:p>
          <a:p>
            <a:endParaRPr lang="en-US" sz="1600" i="1" dirty="0"/>
          </a:p>
          <a:p>
            <a:r>
              <a:rPr lang="en-US" sz="1600" dirty="0"/>
              <a:t>Which of the following is a true statement</a:t>
            </a:r>
            <a:r>
              <a:rPr lang="en-US" sz="1600" dirty="0" smtClean="0"/>
              <a:t>?</a:t>
            </a:r>
          </a:p>
          <a:p>
            <a:endParaRPr lang="en-US" sz="1600" dirty="0"/>
          </a:p>
          <a:p>
            <a:r>
              <a:rPr lang="en-US" sz="1600" dirty="0" smtClean="0"/>
              <a:t>A.  When </a:t>
            </a:r>
            <a:r>
              <a:rPr lang="en-US" sz="1600" dirty="0"/>
              <a:t>the cost of dinner ( </a:t>
            </a:r>
            <a:r>
              <a:rPr lang="en-US" sz="1600" i="1" dirty="0"/>
              <a:t>x</a:t>
            </a:r>
            <a:r>
              <a:rPr lang="en-US" sz="1600" dirty="0"/>
              <a:t>) is $10, the </a:t>
            </a:r>
            <a:r>
              <a:rPr lang="en-US" sz="1600" dirty="0" smtClean="0"/>
              <a:t>amount of </a:t>
            </a:r>
            <a:r>
              <a:rPr lang="en-US" sz="1600" dirty="0"/>
              <a:t>tip ( </a:t>
            </a:r>
            <a:r>
              <a:rPr lang="en-US" sz="1600" i="1" dirty="0"/>
              <a:t>y</a:t>
            </a:r>
            <a:r>
              <a:rPr lang="en-US" sz="1600" dirty="0"/>
              <a:t>) must be between $2 and $8</a:t>
            </a:r>
            <a:r>
              <a:rPr lang="en-US" sz="1600" dirty="0" smtClean="0"/>
              <a:t>.</a:t>
            </a:r>
          </a:p>
          <a:p>
            <a:endParaRPr lang="en-US" sz="1600" dirty="0"/>
          </a:p>
          <a:p>
            <a:r>
              <a:rPr lang="en-US" sz="1600" dirty="0"/>
              <a:t>B. When the cost of dinner ( </a:t>
            </a:r>
            <a:r>
              <a:rPr lang="en-US" sz="1600" i="1" dirty="0"/>
              <a:t>x</a:t>
            </a:r>
            <a:r>
              <a:rPr lang="en-US" sz="1600" dirty="0"/>
              <a:t>) is $15, the </a:t>
            </a:r>
            <a:r>
              <a:rPr lang="en-US" sz="1600" dirty="0" smtClean="0"/>
              <a:t>amount of </a:t>
            </a:r>
            <a:r>
              <a:rPr lang="en-US" sz="1600" dirty="0"/>
              <a:t>tip ( </a:t>
            </a:r>
            <a:r>
              <a:rPr lang="en-US" sz="1600" i="1" dirty="0"/>
              <a:t>y</a:t>
            </a:r>
            <a:r>
              <a:rPr lang="en-US" sz="1600" dirty="0"/>
              <a:t>) must be between $1.20 and $3.00</a:t>
            </a:r>
            <a:r>
              <a:rPr lang="en-US" sz="1600" dirty="0" smtClean="0"/>
              <a:t>.</a:t>
            </a:r>
          </a:p>
          <a:p>
            <a:endParaRPr lang="en-US" sz="1600" dirty="0"/>
          </a:p>
          <a:p>
            <a:r>
              <a:rPr lang="en-US" sz="1600" dirty="0"/>
              <a:t>C. When the amount of tip ( </a:t>
            </a:r>
            <a:r>
              <a:rPr lang="en-US" sz="1600" i="1" dirty="0"/>
              <a:t>y</a:t>
            </a:r>
            <a:r>
              <a:rPr lang="en-US" sz="1600" dirty="0"/>
              <a:t>) is $3, the cost </a:t>
            </a:r>
            <a:r>
              <a:rPr lang="en-US" sz="1600" dirty="0" smtClean="0"/>
              <a:t>of dinner </a:t>
            </a:r>
            <a:r>
              <a:rPr lang="en-US" sz="1600" dirty="0"/>
              <a:t>( </a:t>
            </a:r>
            <a:r>
              <a:rPr lang="en-US" sz="1600" i="1" dirty="0"/>
              <a:t>x</a:t>
            </a:r>
            <a:r>
              <a:rPr lang="en-US" sz="1600" dirty="0"/>
              <a:t>) must be between $11 and $23</a:t>
            </a:r>
            <a:r>
              <a:rPr lang="en-US" sz="1600" dirty="0" smtClean="0"/>
              <a:t>.</a:t>
            </a:r>
          </a:p>
          <a:p>
            <a:endParaRPr lang="en-US" sz="1600" dirty="0"/>
          </a:p>
          <a:p>
            <a:r>
              <a:rPr lang="en-US" sz="1600" dirty="0"/>
              <a:t>D. When the amount of tip ( </a:t>
            </a:r>
            <a:r>
              <a:rPr lang="en-US" sz="1600" i="1" dirty="0"/>
              <a:t>y</a:t>
            </a:r>
            <a:r>
              <a:rPr lang="en-US" sz="1600" dirty="0"/>
              <a:t>) is $2.40, the cost </a:t>
            </a:r>
            <a:r>
              <a:rPr lang="en-US" sz="1600" dirty="0" smtClean="0"/>
              <a:t>of dinner </a:t>
            </a:r>
            <a:r>
              <a:rPr lang="en-US" sz="1600" dirty="0"/>
              <a:t>( </a:t>
            </a:r>
            <a:r>
              <a:rPr lang="en-US" sz="1600" i="1" dirty="0"/>
              <a:t>x</a:t>
            </a:r>
            <a:r>
              <a:rPr lang="en-US" sz="1600" dirty="0"/>
              <a:t>) must be between $3 and $6.</a:t>
            </a:r>
            <a:r>
              <a:rPr lang="en-US" sz="1600" dirty="0" smtClean="0"/>
              <a:t> </a:t>
            </a:r>
            <a:endParaRPr lang="en-US" sz="1600" dirty="0"/>
          </a:p>
        </p:txBody>
      </p:sp>
      <p:sp>
        <p:nvSpPr>
          <p:cNvPr id="3" name="Rectangle 2"/>
          <p:cNvSpPr/>
          <p:nvPr/>
        </p:nvSpPr>
        <p:spPr>
          <a:xfrm>
            <a:off x="7516368"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5"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25</a:t>
            </a:fld>
            <a:endParaRPr lang="en-US" dirty="0"/>
          </a:p>
        </p:txBody>
      </p:sp>
    </p:spTree>
    <p:extLst>
      <p:ext uri="{BB962C8B-B14F-4D97-AF65-F5344CB8AC3E}">
        <p14:creationId xmlns:p14="http://schemas.microsoft.com/office/powerpoint/2010/main" val="1791478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64"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4" name="Rectangle 3"/>
          <p:cNvSpPr/>
          <p:nvPr/>
        </p:nvSpPr>
        <p:spPr>
          <a:xfrm>
            <a:off x="522490" y="3654933"/>
            <a:ext cx="6388949" cy="1103151"/>
          </a:xfrm>
          <a:prstGeom prst="rect">
            <a:avLst/>
          </a:prstGeom>
        </p:spPr>
        <p:txBody>
          <a:bodyPr wrap="square" lIns="101882" tIns="50941" rIns="101882" bIns="50941">
            <a:spAutoFit/>
          </a:bodyPr>
          <a:lstStyle/>
          <a:p>
            <a:r>
              <a:rPr lang="en-US" sz="4900" b="1" dirty="0" smtClean="0">
                <a:effectLst>
                  <a:glow rad="101600">
                    <a:schemeClr val="bg1">
                      <a:lumMod val="85000"/>
                      <a:alpha val="40000"/>
                    </a:schemeClr>
                  </a:glow>
                </a:effectLst>
              </a:rPr>
              <a:t>Module 2</a:t>
            </a:r>
            <a:endParaRPr lang="en-US" sz="4900" b="1" dirty="0">
              <a:effectLst>
                <a:glow rad="101600">
                  <a:schemeClr val="bg1">
                    <a:lumMod val="85000"/>
                    <a:alpha val="40000"/>
                  </a:schemeClr>
                </a:glow>
              </a:effectLst>
            </a:endParaRPr>
          </a:p>
          <a:p>
            <a:r>
              <a:rPr lang="en-US" sz="1600" b="1" dirty="0" smtClean="0">
                <a:effectLst>
                  <a:glow rad="101600">
                    <a:schemeClr val="bg1">
                      <a:lumMod val="85000"/>
                      <a:alpha val="40000"/>
                    </a:schemeClr>
                  </a:glow>
                </a:effectLst>
              </a:rPr>
              <a:t>Linear Functions &amp; Data Organization</a:t>
            </a:r>
            <a:endParaRPr lang="en-US" sz="1600" dirty="0"/>
          </a:p>
        </p:txBody>
      </p:sp>
      <p:sp>
        <p:nvSpPr>
          <p:cNvPr id="6" name="Rectangle 5"/>
          <p:cNvSpPr/>
          <p:nvPr/>
        </p:nvSpPr>
        <p:spPr>
          <a:xfrm>
            <a:off x="2533651" y="6858000"/>
            <a:ext cx="2933700" cy="892552"/>
          </a:xfrm>
          <a:prstGeom prst="rect">
            <a:avLst/>
          </a:prstGeom>
          <a:solidFill>
            <a:schemeClr val="bg1">
              <a:lumMod val="85000"/>
            </a:schemeClr>
          </a:solidFill>
        </p:spPr>
        <p:txBody>
          <a:bodyPr wrap="square" rtlCol="0">
            <a:spAutoFit/>
          </a:bodyPr>
          <a:lstStyle/>
          <a:p>
            <a:r>
              <a:rPr lang="en-US" sz="1600" b="1" dirty="0" smtClean="0">
                <a:solidFill>
                  <a:schemeClr val="tx1"/>
                </a:solidFill>
              </a:rPr>
              <a:t>Rubric:</a:t>
            </a:r>
            <a:endParaRPr lang="en-US" sz="1600" b="1" dirty="0">
              <a:solidFill>
                <a:schemeClr val="tx1"/>
              </a:solidFill>
            </a:endParaRPr>
          </a:p>
          <a:p>
            <a:endParaRPr lang="en-US" sz="400" b="1" dirty="0">
              <a:solidFill>
                <a:schemeClr val="tx1"/>
              </a:solidFill>
            </a:endParaRPr>
          </a:p>
          <a:p>
            <a:r>
              <a:rPr lang="en-US" sz="1600" b="1" dirty="0" smtClean="0">
                <a:solidFill>
                  <a:schemeClr val="tx1"/>
                </a:solidFill>
              </a:rPr>
              <a:t>1 point for each correct answer: multiple choice.</a:t>
            </a:r>
          </a:p>
        </p:txBody>
      </p:sp>
      <p:sp>
        <p:nvSpPr>
          <p:cNvPr id="11" name="Slide Number Placeholder 10"/>
          <p:cNvSpPr>
            <a:spLocks noGrp="1"/>
          </p:cNvSpPr>
          <p:nvPr>
            <p:ph type="sldNum" sz="quarter" idx="12"/>
          </p:nvPr>
        </p:nvSpPr>
        <p:spPr/>
        <p:txBody>
          <a:bodyPr/>
          <a:lstStyle/>
          <a:p>
            <a:fld id="{BFF117EF-9718-4423-89B7-490956680319}" type="slidenum">
              <a:rPr lang="en-US" smtClean="0"/>
              <a:pPr/>
              <a:t>26</a:t>
            </a:fld>
            <a:endParaRPr lang="en-US"/>
          </a:p>
        </p:txBody>
      </p:sp>
    </p:spTree>
    <p:extLst>
      <p:ext uri="{BB962C8B-B14F-4D97-AF65-F5344CB8AC3E}">
        <p14:creationId xmlns:p14="http://schemas.microsoft.com/office/powerpoint/2010/main" val="22768683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F:\Hbg SIG\Keystone\Archive\Diane\Keyston_Content_Module_Standard_Blueprint-Algebra_I_April-2012_REVISED_Page_09.png"/>
          <p:cNvPicPr>
            <a:picLocks noChangeAspect="1" noChangeArrowheads="1"/>
          </p:cNvPicPr>
          <p:nvPr/>
        </p:nvPicPr>
        <p:blipFill>
          <a:blip r:embed="rId3" cstate="print">
            <a:extLst>
              <a:ext uri="{28A0092B-C50C-407E-A947-70E740481C1C}">
                <a14:useLocalDpi xmlns:a14="http://schemas.microsoft.com/office/drawing/2010/main" val="0"/>
              </a:ext>
            </a:extLst>
          </a:blip>
          <a:srcRect b="48750"/>
          <a:stretch>
            <a:fillRect/>
          </a:stretch>
        </p:blipFill>
        <p:spPr bwMode="auto">
          <a:xfrm>
            <a:off x="1588" y="382588"/>
            <a:ext cx="7770812"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4" descr="F:\Hbg SIG\Keystone\Archive\Diane\Keyston_Content_Module_Standard_Blueprint-Algebra_I_April-2012_REVISED_Page_10.png"/>
          <p:cNvPicPr>
            <a:picLocks noChangeAspect="1" noChangeArrowheads="1"/>
          </p:cNvPicPr>
          <p:nvPr/>
        </p:nvPicPr>
        <p:blipFill>
          <a:blip r:embed="rId4" cstate="print">
            <a:extLst>
              <a:ext uri="{28A0092B-C50C-407E-A947-70E740481C1C}">
                <a14:useLocalDpi xmlns:a14="http://schemas.microsoft.com/office/drawing/2010/main" val="0"/>
              </a:ext>
            </a:extLst>
          </a:blip>
          <a:srcRect t="11240" b="31033"/>
          <a:stretch>
            <a:fillRect/>
          </a:stretch>
        </p:blipFill>
        <p:spPr bwMode="auto">
          <a:xfrm>
            <a:off x="0" y="3733800"/>
            <a:ext cx="7761288" cy="346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28600" y="228600"/>
            <a:ext cx="73152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907574" y="382588"/>
            <a:ext cx="5958840" cy="461665"/>
          </a:xfrm>
          <a:prstGeom prst="rect">
            <a:avLst/>
          </a:prstGeom>
          <a:solidFill>
            <a:schemeClr val="bg1"/>
          </a:solidFill>
        </p:spPr>
        <p:txBody>
          <a:bodyPr wrap="square" rtlCol="0">
            <a:spAutoFit/>
          </a:bodyPr>
          <a:lstStyle/>
          <a:p>
            <a:pPr algn="ctr"/>
            <a:r>
              <a:rPr lang="en-US" sz="2400" dirty="0" smtClean="0"/>
              <a:t>A1.2.1 Functions</a:t>
            </a:r>
            <a:endParaRPr lang="en-US" sz="2400" dirty="0"/>
          </a:p>
        </p:txBody>
      </p:sp>
      <p:sp>
        <p:nvSpPr>
          <p:cNvPr id="7" name="Rectangle 6"/>
          <p:cNvSpPr/>
          <p:nvPr/>
        </p:nvSpPr>
        <p:spPr>
          <a:xfrm>
            <a:off x="7515553"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8"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27</a:t>
            </a:fld>
            <a:endParaRPr lang="en-US" dirty="0"/>
          </a:p>
        </p:txBody>
      </p:sp>
    </p:spTree>
    <p:extLst>
      <p:ext uri="{BB962C8B-B14F-4D97-AF65-F5344CB8AC3E}">
        <p14:creationId xmlns:p14="http://schemas.microsoft.com/office/powerpoint/2010/main" val="37734574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7081520" cy="3539430"/>
          </a:xfrm>
          <a:prstGeom prst="rect">
            <a:avLst/>
          </a:prstGeom>
        </p:spPr>
        <p:txBody>
          <a:bodyPr wrap="square">
            <a:spAutoFit/>
          </a:bodyPr>
          <a:lstStyle/>
          <a:p>
            <a:r>
              <a:rPr lang="en-US" sz="1600" dirty="0" smtClean="0"/>
              <a:t>23. </a:t>
            </a:r>
            <a:r>
              <a:rPr lang="en-US" sz="1600" dirty="0"/>
              <a:t>Tim’s scores the first 5 times he played a </a:t>
            </a:r>
            <a:r>
              <a:rPr lang="en-US" sz="1600" dirty="0" smtClean="0"/>
              <a:t>video game </a:t>
            </a:r>
            <a:r>
              <a:rPr lang="en-US" sz="1600" dirty="0"/>
              <a:t>are listed below</a:t>
            </a:r>
            <a:r>
              <a:rPr lang="en-US" sz="1600" dirty="0" smtClean="0"/>
              <a:t>.</a:t>
            </a:r>
          </a:p>
          <a:p>
            <a:endParaRPr lang="en-US" sz="1600" dirty="0" smtClean="0"/>
          </a:p>
          <a:p>
            <a:pPr algn="ctr"/>
            <a:r>
              <a:rPr lang="en-US" sz="1600" dirty="0" smtClean="0"/>
              <a:t>4,526       4,599       4,672       4,745       4,818</a:t>
            </a:r>
          </a:p>
          <a:p>
            <a:pPr algn="ctr"/>
            <a:endParaRPr lang="en-US" sz="1600" dirty="0"/>
          </a:p>
          <a:p>
            <a:r>
              <a:rPr lang="en-US" sz="1600" dirty="0"/>
              <a:t>Tim’s scores follow a pattern. Which </a:t>
            </a:r>
            <a:r>
              <a:rPr lang="en-US" sz="1600" dirty="0" smtClean="0"/>
              <a:t>expression can </a:t>
            </a:r>
            <a:r>
              <a:rPr lang="en-US" sz="1600" dirty="0"/>
              <a:t>be used to determine his score after he </a:t>
            </a:r>
            <a:r>
              <a:rPr lang="en-US" sz="1600" dirty="0" smtClean="0"/>
              <a:t>played the </a:t>
            </a:r>
            <a:r>
              <a:rPr lang="en-US" sz="1600" dirty="0"/>
              <a:t>video game </a:t>
            </a:r>
            <a:r>
              <a:rPr lang="en-US" sz="1600" i="1" dirty="0"/>
              <a:t>n </a:t>
            </a:r>
            <a:r>
              <a:rPr lang="en-US" sz="1600" dirty="0"/>
              <a:t>times</a:t>
            </a:r>
            <a:r>
              <a:rPr lang="en-US" sz="1600" dirty="0" smtClean="0"/>
              <a:t>?</a:t>
            </a:r>
          </a:p>
          <a:p>
            <a:endParaRPr lang="en-US" sz="1600" dirty="0"/>
          </a:p>
          <a:p>
            <a:pPr marL="342900" indent="-342900">
              <a:buAutoNum type="alphaUcPeriod"/>
            </a:pPr>
            <a:r>
              <a:rPr lang="en-US" sz="1600" dirty="0" smtClean="0"/>
              <a:t>73</a:t>
            </a:r>
            <a:r>
              <a:rPr lang="en-US" sz="1600" i="1" dirty="0" smtClean="0"/>
              <a:t>n </a:t>
            </a:r>
            <a:r>
              <a:rPr lang="en-US" sz="1600" dirty="0"/>
              <a:t>+ </a:t>
            </a:r>
            <a:r>
              <a:rPr lang="en-US" sz="1600" dirty="0" smtClean="0"/>
              <a:t>4,453</a:t>
            </a:r>
          </a:p>
          <a:p>
            <a:endParaRPr lang="en-US" sz="1600" dirty="0"/>
          </a:p>
          <a:p>
            <a:r>
              <a:rPr lang="en-US" sz="1600" dirty="0"/>
              <a:t>B. </a:t>
            </a:r>
            <a:r>
              <a:rPr lang="en-US" sz="1600" dirty="0" smtClean="0"/>
              <a:t>  73(</a:t>
            </a:r>
            <a:r>
              <a:rPr lang="en-US" sz="1600" i="1" dirty="0" smtClean="0"/>
              <a:t>n </a:t>
            </a:r>
            <a:r>
              <a:rPr lang="en-US" sz="1600" dirty="0"/>
              <a:t>+ 4,453</a:t>
            </a:r>
            <a:r>
              <a:rPr lang="en-US" sz="1600" dirty="0" smtClean="0"/>
              <a:t>)</a:t>
            </a:r>
          </a:p>
          <a:p>
            <a:endParaRPr lang="en-US" sz="1600" dirty="0"/>
          </a:p>
          <a:p>
            <a:r>
              <a:rPr lang="en-US" sz="1600" dirty="0"/>
              <a:t>C. </a:t>
            </a:r>
            <a:r>
              <a:rPr lang="en-US" sz="1600" dirty="0" smtClean="0"/>
              <a:t>  4,453</a:t>
            </a:r>
            <a:r>
              <a:rPr lang="en-US" sz="1600" i="1" dirty="0" smtClean="0"/>
              <a:t>n </a:t>
            </a:r>
            <a:r>
              <a:rPr lang="en-US" sz="1600" dirty="0"/>
              <a:t>+ </a:t>
            </a:r>
            <a:r>
              <a:rPr lang="en-US" sz="1600" dirty="0" smtClean="0"/>
              <a:t>73</a:t>
            </a:r>
          </a:p>
          <a:p>
            <a:endParaRPr lang="en-US" sz="1600" dirty="0"/>
          </a:p>
          <a:p>
            <a:r>
              <a:rPr lang="en-US" sz="1600" dirty="0"/>
              <a:t>D. </a:t>
            </a:r>
            <a:r>
              <a:rPr lang="en-US" sz="1600" dirty="0" smtClean="0"/>
              <a:t>  4,526</a:t>
            </a:r>
            <a:r>
              <a:rPr lang="en-US" sz="1600" i="1" dirty="0" smtClean="0"/>
              <a:t>n</a:t>
            </a:r>
            <a:r>
              <a:rPr lang="en-US" sz="1600" dirty="0" smtClean="0"/>
              <a:t> </a:t>
            </a:r>
            <a:endParaRPr lang="en-US" sz="1600" dirty="0"/>
          </a:p>
        </p:txBody>
      </p:sp>
      <p:sp>
        <p:nvSpPr>
          <p:cNvPr id="3" name="Rectangle 2"/>
          <p:cNvSpPr/>
          <p:nvPr/>
        </p:nvSpPr>
        <p:spPr>
          <a:xfrm>
            <a:off x="-6064"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5"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28</a:t>
            </a:fld>
            <a:endParaRPr lang="en-US" dirty="0"/>
          </a:p>
        </p:txBody>
      </p:sp>
    </p:spTree>
    <p:extLst>
      <p:ext uri="{BB962C8B-B14F-4D97-AF65-F5344CB8AC3E}">
        <p14:creationId xmlns:p14="http://schemas.microsoft.com/office/powerpoint/2010/main" val="28291756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538414"/>
            <a:ext cx="7081520" cy="338554"/>
          </a:xfrm>
          <a:prstGeom prst="rect">
            <a:avLst/>
          </a:prstGeom>
        </p:spPr>
        <p:txBody>
          <a:bodyPr wrap="square">
            <a:spAutoFit/>
          </a:bodyPr>
          <a:lstStyle/>
          <a:p>
            <a:r>
              <a:rPr lang="en-US" sz="1600" dirty="0" smtClean="0"/>
              <a:t>24. </a:t>
            </a:r>
            <a:r>
              <a:rPr lang="en-US" sz="1600" dirty="0"/>
              <a:t>Which graph shows </a:t>
            </a:r>
            <a:r>
              <a:rPr lang="en-US" sz="1600" i="1" dirty="0"/>
              <a:t>y </a:t>
            </a:r>
            <a:r>
              <a:rPr lang="en-US" sz="1600" dirty="0"/>
              <a:t>as a function of </a:t>
            </a:r>
            <a:r>
              <a:rPr lang="en-US" sz="1600" i="1" dirty="0"/>
              <a:t>x</a:t>
            </a:r>
            <a:r>
              <a:rPr lang="en-US" sz="1600" dirty="0"/>
              <a:t>?</a:t>
            </a:r>
            <a:r>
              <a:rPr lang="en-US" sz="1600" dirty="0" smtClean="0"/>
              <a:t> </a:t>
            </a:r>
            <a:endParaRPr lang="en-US" sz="1600"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892" y="1267564"/>
            <a:ext cx="7331788"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77" y="4659708"/>
            <a:ext cx="7612176" cy="3436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7515553"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29</a:t>
            </a:fld>
            <a:endParaRPr lang="en-US" dirty="0"/>
          </a:p>
        </p:txBody>
      </p:sp>
    </p:spTree>
    <p:extLst>
      <p:ext uri="{BB962C8B-B14F-4D97-AF65-F5344CB8AC3E}">
        <p14:creationId xmlns:p14="http://schemas.microsoft.com/office/powerpoint/2010/main" val="20301988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ounded Rectangle 49"/>
          <p:cNvSpPr/>
          <p:nvPr/>
        </p:nvSpPr>
        <p:spPr>
          <a:xfrm>
            <a:off x="514554" y="3709987"/>
            <a:ext cx="1257300" cy="73342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b="1" dirty="0">
                <a:solidFill>
                  <a:schemeClr val="tx1"/>
                </a:solidFill>
                <a:effectLst>
                  <a:glow rad="101600">
                    <a:schemeClr val="bg1">
                      <a:lumMod val="85000"/>
                      <a:alpha val="40000"/>
                    </a:schemeClr>
                  </a:glow>
                </a:effectLst>
              </a:rPr>
              <a:t>Info</a:t>
            </a:r>
          </a:p>
        </p:txBody>
      </p:sp>
      <p:sp>
        <p:nvSpPr>
          <p:cNvPr id="9" name="Rectangle 8"/>
          <p:cNvSpPr/>
          <p:nvPr/>
        </p:nvSpPr>
        <p:spPr>
          <a:xfrm>
            <a:off x="7526096" y="0"/>
            <a:ext cx="256032" cy="76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INFO</a:t>
            </a:r>
            <a:endParaRPr lang="en-US" sz="1100" b="1" spc="-300" dirty="0"/>
          </a:p>
        </p:txBody>
      </p:sp>
      <p:sp>
        <p:nvSpPr>
          <p:cNvPr id="3" name="Rectangle 2"/>
          <p:cNvSpPr/>
          <p:nvPr/>
        </p:nvSpPr>
        <p:spPr>
          <a:xfrm>
            <a:off x="7498905" y="8623961"/>
            <a:ext cx="287986" cy="1435451"/>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GLOSSARY</a:t>
            </a:r>
          </a:p>
        </p:txBody>
      </p:sp>
      <p:sp>
        <p:nvSpPr>
          <p:cNvPr id="4" name="Rectangle 3"/>
          <p:cNvSpPr/>
          <p:nvPr/>
        </p:nvSpPr>
        <p:spPr>
          <a:xfrm>
            <a:off x="7498905"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5" name="Rectangle 4"/>
          <p:cNvSpPr/>
          <p:nvPr/>
        </p:nvSpPr>
        <p:spPr>
          <a:xfrm>
            <a:off x="7210628"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Rectangle 5"/>
          <p:cNvSpPr/>
          <p:nvPr/>
        </p:nvSpPr>
        <p:spPr>
          <a:xfrm>
            <a:off x="7525281"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7" name="Rectangle 6"/>
          <p:cNvSpPr/>
          <p:nvPr/>
        </p:nvSpPr>
        <p:spPr>
          <a:xfrm>
            <a:off x="7526096"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8" name="Rectangle 7"/>
          <p:cNvSpPr/>
          <p:nvPr/>
        </p:nvSpPr>
        <p:spPr>
          <a:xfrm>
            <a:off x="7210628" y="5729288"/>
            <a:ext cx="571500" cy="1450820"/>
          </a:xfrm>
          <a:prstGeom prst="rect">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Writing Practice</a:t>
            </a:r>
            <a:endParaRPr lang="en-US" sz="1100" b="1" spc="-300" dirty="0"/>
          </a:p>
        </p:txBody>
      </p:sp>
      <p:sp>
        <p:nvSpPr>
          <p:cNvPr id="10" name="Rectangle 9"/>
          <p:cNvSpPr/>
          <p:nvPr/>
        </p:nvSpPr>
        <p:spPr>
          <a:xfrm>
            <a:off x="7210628"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12" name="Rounded Rectangle 11"/>
          <p:cNvSpPr/>
          <p:nvPr/>
        </p:nvSpPr>
        <p:spPr>
          <a:xfrm>
            <a:off x="2857703" y="1019175"/>
            <a:ext cx="3705225" cy="476250"/>
          </a:xfrm>
          <a:prstGeom prst="roundRect">
            <a:avLst/>
          </a:prstGeom>
          <a:noFill/>
          <a:ln>
            <a:solidFill>
              <a:srgbClr val="7562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Operations</a:t>
            </a:r>
            <a:r>
              <a:rPr lang="en-US" sz="1400" b="1" dirty="0" smtClean="0">
                <a:solidFill>
                  <a:schemeClr val="tx1">
                    <a:lumMod val="50000"/>
                    <a:lumOff val="50000"/>
                  </a:schemeClr>
                </a:solidFill>
              </a:rPr>
              <a:t>,</a:t>
            </a:r>
            <a:r>
              <a:rPr lang="en-US" sz="1400" b="1" dirty="0" smtClean="0">
                <a:solidFill>
                  <a:schemeClr val="tx1"/>
                </a:solidFill>
              </a:rPr>
              <a:t> </a:t>
            </a:r>
            <a:r>
              <a:rPr lang="en-US" sz="1400" b="1" dirty="0">
                <a:solidFill>
                  <a:schemeClr val="tx1"/>
                </a:solidFill>
              </a:rPr>
              <a:t>Linear Equations </a:t>
            </a:r>
            <a:r>
              <a:rPr lang="en-US" sz="1400" b="1" dirty="0" smtClean="0">
                <a:solidFill>
                  <a:schemeClr val="tx1">
                    <a:lumMod val="50000"/>
                    <a:lumOff val="50000"/>
                  </a:schemeClr>
                </a:solidFill>
              </a:rPr>
              <a:t>&amp;</a:t>
            </a:r>
            <a:r>
              <a:rPr lang="en-US" sz="1400" b="1" dirty="0" smtClean="0">
                <a:solidFill>
                  <a:schemeClr val="tx1"/>
                </a:solidFill>
              </a:rPr>
              <a:t> Inequalities</a:t>
            </a:r>
            <a:endParaRPr lang="en-US" sz="1400" b="1" dirty="0">
              <a:solidFill>
                <a:schemeClr val="tx1"/>
              </a:solidFill>
            </a:endParaRPr>
          </a:p>
        </p:txBody>
      </p:sp>
      <p:sp>
        <p:nvSpPr>
          <p:cNvPr id="13" name="Rounded Rectangle 12"/>
          <p:cNvSpPr/>
          <p:nvPr/>
        </p:nvSpPr>
        <p:spPr>
          <a:xfrm>
            <a:off x="2857703" y="2009775"/>
            <a:ext cx="3705225" cy="476250"/>
          </a:xfrm>
          <a:prstGeom prst="roundRect">
            <a:avLst/>
          </a:prstGeom>
          <a:noFill/>
          <a:ln>
            <a:solidFill>
              <a:srgbClr val="BF50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Linear Functions </a:t>
            </a:r>
            <a:r>
              <a:rPr lang="en-US" sz="1600" b="1" dirty="0" smtClean="0">
                <a:solidFill>
                  <a:schemeClr val="tx1">
                    <a:lumMod val="50000"/>
                    <a:lumOff val="50000"/>
                  </a:schemeClr>
                </a:solidFill>
              </a:rPr>
              <a:t>&amp;</a:t>
            </a:r>
            <a:r>
              <a:rPr lang="en-US" sz="1600" b="1" dirty="0" smtClean="0">
                <a:solidFill>
                  <a:schemeClr val="tx1"/>
                </a:solidFill>
              </a:rPr>
              <a:t> Data </a:t>
            </a:r>
            <a:r>
              <a:rPr lang="en-US" sz="1600" b="1" dirty="0">
                <a:solidFill>
                  <a:schemeClr val="tx1"/>
                </a:solidFill>
              </a:rPr>
              <a:t>Organization</a:t>
            </a:r>
          </a:p>
        </p:txBody>
      </p:sp>
      <p:sp>
        <p:nvSpPr>
          <p:cNvPr id="14" name="Rounded Rectangle 13"/>
          <p:cNvSpPr/>
          <p:nvPr/>
        </p:nvSpPr>
        <p:spPr>
          <a:xfrm>
            <a:off x="2852940" y="3495675"/>
            <a:ext cx="3705225" cy="476250"/>
          </a:xfrm>
          <a:prstGeom prst="roundRect">
            <a:avLst/>
          </a:prstGeom>
          <a:noFill/>
          <a:ln>
            <a:solidFill>
              <a:srgbClr val="F68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Fill In the Blank</a:t>
            </a:r>
            <a:endParaRPr lang="en-US" b="1" dirty="0">
              <a:solidFill>
                <a:schemeClr val="tx1"/>
              </a:solidFill>
            </a:endParaRPr>
          </a:p>
        </p:txBody>
      </p:sp>
      <p:sp>
        <p:nvSpPr>
          <p:cNvPr id="15" name="Rounded Rectangle 14"/>
          <p:cNvSpPr/>
          <p:nvPr/>
        </p:nvSpPr>
        <p:spPr>
          <a:xfrm>
            <a:off x="2852940" y="4986338"/>
            <a:ext cx="3705225" cy="476250"/>
          </a:xfrm>
          <a:prstGeom prst="round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Written Response </a:t>
            </a:r>
            <a:r>
              <a:rPr lang="en-US" sz="1050" dirty="0" smtClean="0">
                <a:solidFill>
                  <a:schemeClr val="tx1">
                    <a:lumMod val="50000"/>
                    <a:lumOff val="50000"/>
                  </a:schemeClr>
                </a:solidFill>
              </a:rPr>
              <a:t>(Modules 1 &amp; 2)</a:t>
            </a:r>
            <a:endParaRPr lang="en-US" sz="1050" dirty="0">
              <a:solidFill>
                <a:schemeClr val="tx1">
                  <a:lumMod val="50000"/>
                  <a:lumOff val="50000"/>
                </a:schemeClr>
              </a:solidFill>
            </a:endParaRPr>
          </a:p>
        </p:txBody>
      </p:sp>
      <p:sp>
        <p:nvSpPr>
          <p:cNvPr id="16" name="Rounded Rectangle 15"/>
          <p:cNvSpPr/>
          <p:nvPr/>
        </p:nvSpPr>
        <p:spPr>
          <a:xfrm>
            <a:off x="2852939" y="6216573"/>
            <a:ext cx="3705225" cy="476250"/>
          </a:xfrm>
          <a:prstGeom prst="roundRect">
            <a:avLst/>
          </a:prstGeom>
          <a:noFill/>
          <a:ln>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Graph Interpretation</a:t>
            </a:r>
            <a:endParaRPr lang="en-US" b="1" dirty="0">
              <a:solidFill>
                <a:schemeClr val="tx1"/>
              </a:solidFill>
            </a:endParaRPr>
          </a:p>
        </p:txBody>
      </p:sp>
      <p:sp>
        <p:nvSpPr>
          <p:cNvPr id="17" name="Rounded Rectangle 16"/>
          <p:cNvSpPr/>
          <p:nvPr/>
        </p:nvSpPr>
        <p:spPr>
          <a:xfrm>
            <a:off x="2852939" y="7663930"/>
            <a:ext cx="3705225" cy="476250"/>
          </a:xfrm>
          <a:prstGeom prst="roundRect">
            <a:avLst/>
          </a:prstGeom>
          <a:noFill/>
          <a:ln>
            <a:solidFill>
              <a:srgbClr val="5294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Mixed Practice</a:t>
            </a:r>
            <a:endParaRPr lang="en-US" b="1" dirty="0">
              <a:solidFill>
                <a:schemeClr val="tx1"/>
              </a:solidFill>
            </a:endParaRPr>
          </a:p>
        </p:txBody>
      </p:sp>
      <p:sp>
        <p:nvSpPr>
          <p:cNvPr id="18" name="Rounded Rectangle 17"/>
          <p:cNvSpPr/>
          <p:nvPr/>
        </p:nvSpPr>
        <p:spPr>
          <a:xfrm>
            <a:off x="2857703" y="9103562"/>
            <a:ext cx="3705225" cy="476250"/>
          </a:xfrm>
          <a:prstGeom prst="roundRect">
            <a:avLst/>
          </a:prstGeom>
          <a:noFill/>
          <a:ln>
            <a:solidFill>
              <a:srgbClr val="CA6A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Glossary of Terms</a:t>
            </a:r>
            <a:endParaRPr lang="en-US" b="1" dirty="0">
              <a:solidFill>
                <a:schemeClr val="tx1"/>
              </a:solidFill>
            </a:endParaRPr>
          </a:p>
        </p:txBody>
      </p:sp>
      <p:cxnSp>
        <p:nvCxnSpPr>
          <p:cNvPr id="20" name="Straight Connector 19"/>
          <p:cNvCxnSpPr>
            <a:stCxn id="12" idx="3"/>
            <a:endCxn id="7" idx="1"/>
          </p:cNvCxnSpPr>
          <p:nvPr/>
        </p:nvCxnSpPr>
        <p:spPr>
          <a:xfrm>
            <a:off x="6562928" y="1257300"/>
            <a:ext cx="963168" cy="0"/>
          </a:xfrm>
          <a:prstGeom prst="line">
            <a:avLst/>
          </a:prstGeom>
          <a:noFill/>
          <a:ln>
            <a:solidFill>
              <a:srgbClr val="75623B"/>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p:cNvCxnSpPr>
            <a:stCxn id="13" idx="3"/>
            <a:endCxn id="6" idx="1"/>
          </p:cNvCxnSpPr>
          <p:nvPr/>
        </p:nvCxnSpPr>
        <p:spPr>
          <a:xfrm>
            <a:off x="6562928" y="2247900"/>
            <a:ext cx="962353" cy="0"/>
          </a:xfrm>
          <a:prstGeom prst="line">
            <a:avLst/>
          </a:prstGeom>
          <a:noFill/>
          <a:ln>
            <a:solidFill>
              <a:srgbClr val="BF504D"/>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p:cNvCxnSpPr>
            <a:stCxn id="14" idx="3"/>
            <a:endCxn id="5" idx="1"/>
          </p:cNvCxnSpPr>
          <p:nvPr/>
        </p:nvCxnSpPr>
        <p:spPr>
          <a:xfrm>
            <a:off x="6558165" y="3733800"/>
            <a:ext cx="652463" cy="0"/>
          </a:xfrm>
          <a:prstGeom prst="line">
            <a:avLst/>
          </a:prstGeom>
          <a:noFill/>
          <a:ln>
            <a:solidFill>
              <a:srgbClr val="F68E38"/>
            </a:solidFill>
          </a:ln>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p:cNvCxnSpPr>
            <a:stCxn id="15" idx="3"/>
            <a:endCxn id="10" idx="1"/>
          </p:cNvCxnSpPr>
          <p:nvPr/>
        </p:nvCxnSpPr>
        <p:spPr>
          <a:xfrm>
            <a:off x="6558165" y="5224463"/>
            <a:ext cx="652463" cy="0"/>
          </a:xfrm>
          <a:prstGeom prst="lin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p:cNvCxnSpPr>
            <a:stCxn id="16" idx="3"/>
            <a:endCxn id="8" idx="1"/>
          </p:cNvCxnSpPr>
          <p:nvPr/>
        </p:nvCxnSpPr>
        <p:spPr>
          <a:xfrm>
            <a:off x="6558164" y="6454698"/>
            <a:ext cx="652464" cy="0"/>
          </a:xfrm>
          <a:prstGeom prst="line">
            <a:avLst/>
          </a:prstGeom>
          <a:noFill/>
          <a:ln>
            <a:solidFill>
              <a:srgbClr val="A7C46E"/>
            </a:solidFill>
          </a:ln>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p:cNvCxnSpPr>
            <a:stCxn id="17" idx="3"/>
            <a:endCxn id="4" idx="1"/>
          </p:cNvCxnSpPr>
          <p:nvPr/>
        </p:nvCxnSpPr>
        <p:spPr>
          <a:xfrm>
            <a:off x="6558164" y="7902055"/>
            <a:ext cx="940741" cy="0"/>
          </a:xfrm>
          <a:prstGeom prst="line">
            <a:avLst/>
          </a:prstGeom>
          <a:noFill/>
          <a:ln>
            <a:solidFill>
              <a:srgbClr val="5294CA"/>
            </a:solidFill>
          </a:ln>
        </p:spPr>
        <p:style>
          <a:lnRef idx="2">
            <a:schemeClr val="accent1">
              <a:shade val="50000"/>
            </a:schemeClr>
          </a:lnRef>
          <a:fillRef idx="1">
            <a:schemeClr val="accent1"/>
          </a:fillRef>
          <a:effectRef idx="0">
            <a:schemeClr val="accent1"/>
          </a:effectRef>
          <a:fontRef idx="minor">
            <a:schemeClr val="lt1"/>
          </a:fontRef>
        </p:style>
      </p:cxnSp>
      <p:cxnSp>
        <p:nvCxnSpPr>
          <p:cNvPr id="34" name="Straight Connector 33"/>
          <p:cNvCxnSpPr>
            <a:stCxn id="18" idx="3"/>
            <a:endCxn id="3" idx="1"/>
          </p:cNvCxnSpPr>
          <p:nvPr/>
        </p:nvCxnSpPr>
        <p:spPr>
          <a:xfrm>
            <a:off x="6562928" y="9341687"/>
            <a:ext cx="935977" cy="0"/>
          </a:xfrm>
          <a:prstGeom prst="line">
            <a:avLst/>
          </a:prstGeom>
          <a:noFill/>
          <a:ln>
            <a:solidFill>
              <a:srgbClr val="CA6AD4"/>
            </a:solidFill>
          </a:ln>
        </p:spPr>
        <p:style>
          <a:lnRef idx="2">
            <a:schemeClr val="accent1">
              <a:shade val="50000"/>
            </a:schemeClr>
          </a:lnRef>
          <a:fillRef idx="1">
            <a:schemeClr val="accent1"/>
          </a:fillRef>
          <a:effectRef idx="0">
            <a:schemeClr val="accent1"/>
          </a:effectRef>
          <a:fontRef idx="minor">
            <a:schemeClr val="lt1"/>
          </a:fontRef>
        </p:style>
      </p:cxnSp>
      <p:cxnSp>
        <p:nvCxnSpPr>
          <p:cNvPr id="54" name="Elbow Connector 53"/>
          <p:cNvCxnSpPr>
            <a:stCxn id="50" idx="0"/>
            <a:endCxn id="9" idx="1"/>
          </p:cNvCxnSpPr>
          <p:nvPr/>
        </p:nvCxnSpPr>
        <p:spPr>
          <a:xfrm rot="5400000" flipH="1" flipV="1">
            <a:off x="2670157" y="-1145952"/>
            <a:ext cx="3328987" cy="6382892"/>
          </a:xfrm>
          <a:prstGeom prst="bentConnector2">
            <a:avLst/>
          </a:prstGeom>
          <a:noFill/>
          <a:ln>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22" name="Slide Number Placeholder 21"/>
          <p:cNvSpPr>
            <a:spLocks noGrp="1"/>
          </p:cNvSpPr>
          <p:nvPr>
            <p:ph type="sldNum" sz="quarter" idx="12"/>
          </p:nvPr>
        </p:nvSpPr>
        <p:spPr>
          <a:xfrm>
            <a:off x="5579948" y="9322649"/>
            <a:ext cx="1813560" cy="535516"/>
          </a:xfrm>
        </p:spPr>
        <p:txBody>
          <a:bodyPr/>
          <a:lstStyle/>
          <a:p>
            <a:fld id="{BFF117EF-9718-4423-89B7-490956680319}" type="slidenum">
              <a:rPr lang="en-US" smtClean="0"/>
              <a:pPr/>
              <a:t>3</a:t>
            </a:fld>
            <a:endParaRPr lang="en-US"/>
          </a:p>
        </p:txBody>
      </p:sp>
    </p:spTree>
    <p:extLst>
      <p:ext uri="{BB962C8B-B14F-4D97-AF65-F5344CB8AC3E}">
        <p14:creationId xmlns:p14="http://schemas.microsoft.com/office/powerpoint/2010/main" val="39823859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1762" y="586314"/>
            <a:ext cx="4004945" cy="3614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8160" y="335281"/>
            <a:ext cx="7081520" cy="338554"/>
          </a:xfrm>
          <a:prstGeom prst="rect">
            <a:avLst/>
          </a:prstGeom>
        </p:spPr>
        <p:txBody>
          <a:bodyPr wrap="square">
            <a:spAutoFit/>
          </a:bodyPr>
          <a:lstStyle/>
          <a:p>
            <a:r>
              <a:rPr lang="en-US" sz="1600" dirty="0" smtClean="0"/>
              <a:t>25. </a:t>
            </a:r>
            <a:r>
              <a:rPr lang="en-US" sz="1600" dirty="0"/>
              <a:t>The graph of a function is shown below.</a:t>
            </a:r>
            <a:r>
              <a:rPr lang="en-US" sz="1600" dirty="0" smtClean="0"/>
              <a:t> </a:t>
            </a:r>
            <a:endParaRPr lang="en-US" sz="1600" dirty="0"/>
          </a:p>
        </p:txBody>
      </p:sp>
      <p:sp>
        <p:nvSpPr>
          <p:cNvPr id="5" name="Rectangle 4"/>
          <p:cNvSpPr/>
          <p:nvPr/>
        </p:nvSpPr>
        <p:spPr>
          <a:xfrm>
            <a:off x="555171" y="4358640"/>
            <a:ext cx="6822440" cy="2308324"/>
          </a:xfrm>
          <a:prstGeom prst="rect">
            <a:avLst/>
          </a:prstGeom>
        </p:spPr>
        <p:txBody>
          <a:bodyPr wrap="square">
            <a:spAutoFit/>
          </a:bodyPr>
          <a:lstStyle/>
          <a:p>
            <a:r>
              <a:rPr lang="en-US" sz="1600" dirty="0"/>
              <a:t>Which value is not in the range of the function</a:t>
            </a:r>
            <a:r>
              <a:rPr lang="en-US" sz="1600" dirty="0" smtClean="0"/>
              <a:t>?</a:t>
            </a:r>
          </a:p>
          <a:p>
            <a:endParaRPr lang="en-US" sz="1600" dirty="0"/>
          </a:p>
          <a:p>
            <a:pPr marL="342900" indent="-342900">
              <a:buAutoNum type="alphaUcPeriod"/>
            </a:pPr>
            <a:r>
              <a:rPr lang="en-US" sz="1600" dirty="0" smtClean="0"/>
              <a:t>0</a:t>
            </a:r>
          </a:p>
          <a:p>
            <a:endParaRPr lang="en-US" sz="1600" dirty="0"/>
          </a:p>
          <a:p>
            <a:r>
              <a:rPr lang="en-US" sz="1600" dirty="0"/>
              <a:t>B</a:t>
            </a:r>
            <a:r>
              <a:rPr lang="en-US" sz="1600" dirty="0" smtClean="0"/>
              <a:t>.   3</a:t>
            </a:r>
          </a:p>
          <a:p>
            <a:endParaRPr lang="en-US" sz="1600" dirty="0"/>
          </a:p>
          <a:p>
            <a:r>
              <a:rPr lang="en-US" sz="1600" dirty="0"/>
              <a:t>C</a:t>
            </a:r>
            <a:r>
              <a:rPr lang="en-US" sz="1600" dirty="0" smtClean="0"/>
              <a:t>.   4</a:t>
            </a:r>
          </a:p>
          <a:p>
            <a:endParaRPr lang="en-US" sz="1600" dirty="0"/>
          </a:p>
          <a:p>
            <a:r>
              <a:rPr lang="en-US" sz="1600" dirty="0"/>
              <a:t>D. </a:t>
            </a:r>
            <a:r>
              <a:rPr lang="en-US" sz="1600" dirty="0" smtClean="0"/>
              <a:t>  5</a:t>
            </a:r>
            <a:endParaRPr lang="en-US" sz="1600" dirty="0"/>
          </a:p>
        </p:txBody>
      </p:sp>
      <p:sp>
        <p:nvSpPr>
          <p:cNvPr id="6" name="Rectangle 5"/>
          <p:cNvSpPr/>
          <p:nvPr/>
        </p:nvSpPr>
        <p:spPr>
          <a:xfrm>
            <a:off x="-6064"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7"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30</a:t>
            </a:fld>
            <a:endParaRPr lang="en-US" dirty="0"/>
          </a:p>
        </p:txBody>
      </p:sp>
    </p:spTree>
    <p:extLst>
      <p:ext uri="{BB962C8B-B14F-4D97-AF65-F5344CB8AC3E}">
        <p14:creationId xmlns:p14="http://schemas.microsoft.com/office/powerpoint/2010/main" val="33650765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7081520" cy="2800767"/>
          </a:xfrm>
          <a:prstGeom prst="rect">
            <a:avLst/>
          </a:prstGeom>
        </p:spPr>
        <p:txBody>
          <a:bodyPr wrap="square">
            <a:spAutoFit/>
          </a:bodyPr>
          <a:lstStyle/>
          <a:p>
            <a:r>
              <a:rPr lang="en-US" sz="1600" dirty="0" smtClean="0"/>
              <a:t>26. </a:t>
            </a:r>
            <a:r>
              <a:rPr lang="en-US" sz="1600" dirty="0"/>
              <a:t>A pizza restaurant charges for pizzas and adds </a:t>
            </a:r>
            <a:r>
              <a:rPr lang="en-US" sz="1600" dirty="0" smtClean="0"/>
              <a:t>a delivery </a:t>
            </a:r>
            <a:r>
              <a:rPr lang="en-US" sz="1600" dirty="0"/>
              <a:t>fee. The cost (</a:t>
            </a:r>
            <a:r>
              <a:rPr lang="en-US" sz="1600" i="1" dirty="0"/>
              <a:t>c</a:t>
            </a:r>
            <a:r>
              <a:rPr lang="en-US" sz="1600" dirty="0"/>
              <a:t>), in dollars, to have </a:t>
            </a:r>
            <a:r>
              <a:rPr lang="en-US" sz="1600" dirty="0" smtClean="0"/>
              <a:t>any number </a:t>
            </a:r>
            <a:r>
              <a:rPr lang="en-US" sz="1600" dirty="0"/>
              <a:t>of pizzas (</a:t>
            </a:r>
            <a:r>
              <a:rPr lang="en-US" sz="1600" i="1" dirty="0"/>
              <a:t>p</a:t>
            </a:r>
            <a:r>
              <a:rPr lang="en-US" sz="1600" dirty="0"/>
              <a:t>) delivered to a home </a:t>
            </a:r>
            <a:r>
              <a:rPr lang="en-US" sz="1600" dirty="0" smtClean="0"/>
              <a:t>is described </a:t>
            </a:r>
            <a:r>
              <a:rPr lang="en-US" sz="1600" dirty="0"/>
              <a:t>by the function </a:t>
            </a:r>
            <a:r>
              <a:rPr lang="en-US" sz="1600" i="1" dirty="0"/>
              <a:t>c </a:t>
            </a:r>
            <a:r>
              <a:rPr lang="en-US" sz="1600" dirty="0"/>
              <a:t>= 8</a:t>
            </a:r>
            <a:r>
              <a:rPr lang="en-US" sz="1600" i="1" dirty="0"/>
              <a:t>p </a:t>
            </a:r>
            <a:r>
              <a:rPr lang="en-US" sz="1600" dirty="0"/>
              <a:t>+ 3. </a:t>
            </a:r>
            <a:r>
              <a:rPr lang="en-US" sz="1600" dirty="0" smtClean="0"/>
              <a:t>Which statement </a:t>
            </a:r>
            <a:r>
              <a:rPr lang="en-US" sz="1600" dirty="0"/>
              <a:t>is true</a:t>
            </a:r>
            <a:r>
              <a:rPr lang="en-US" sz="1600" dirty="0" smtClean="0"/>
              <a:t>?</a:t>
            </a:r>
          </a:p>
          <a:p>
            <a:endParaRPr lang="en-US" sz="1600" dirty="0"/>
          </a:p>
          <a:p>
            <a:pPr marL="342900" indent="-342900">
              <a:buAutoNum type="alphaUcPeriod"/>
            </a:pPr>
            <a:r>
              <a:rPr lang="en-US" sz="1600" dirty="0" smtClean="0"/>
              <a:t>The </a:t>
            </a:r>
            <a:r>
              <a:rPr lang="en-US" sz="1600" dirty="0"/>
              <a:t>cost of 8 pizzas is $11</a:t>
            </a:r>
            <a:r>
              <a:rPr lang="en-US" sz="1600" dirty="0" smtClean="0"/>
              <a:t>.</a:t>
            </a:r>
          </a:p>
          <a:p>
            <a:endParaRPr lang="en-US" sz="1600" dirty="0"/>
          </a:p>
          <a:p>
            <a:r>
              <a:rPr lang="en-US" sz="1600" dirty="0"/>
              <a:t>B. </a:t>
            </a:r>
            <a:r>
              <a:rPr lang="en-US" sz="1600" dirty="0" smtClean="0"/>
              <a:t>  The </a:t>
            </a:r>
            <a:r>
              <a:rPr lang="en-US" sz="1600" dirty="0"/>
              <a:t>cost of 3 pizzas is $14</a:t>
            </a:r>
            <a:r>
              <a:rPr lang="en-US" sz="1600" dirty="0" smtClean="0"/>
              <a:t>.</a:t>
            </a:r>
          </a:p>
          <a:p>
            <a:endParaRPr lang="en-US" sz="1600" dirty="0"/>
          </a:p>
          <a:p>
            <a:r>
              <a:rPr lang="en-US" sz="1600" dirty="0"/>
              <a:t>C. </a:t>
            </a:r>
            <a:r>
              <a:rPr lang="en-US" sz="1600" dirty="0" smtClean="0"/>
              <a:t>  Each </a:t>
            </a:r>
            <a:r>
              <a:rPr lang="en-US" sz="1600" dirty="0"/>
              <a:t>pizza costs $8 and the delivery fee is $3</a:t>
            </a:r>
            <a:r>
              <a:rPr lang="en-US" sz="1600" dirty="0" smtClean="0"/>
              <a:t>.</a:t>
            </a:r>
          </a:p>
          <a:p>
            <a:endParaRPr lang="en-US" sz="1600" dirty="0"/>
          </a:p>
          <a:p>
            <a:r>
              <a:rPr lang="en-US" sz="1600" dirty="0"/>
              <a:t>D</a:t>
            </a:r>
            <a:r>
              <a:rPr lang="en-US" sz="1600" dirty="0" smtClean="0"/>
              <a:t>.   </a:t>
            </a:r>
            <a:r>
              <a:rPr lang="en-US" sz="1600" dirty="0"/>
              <a:t>Each pizza costs $3 and the delivery fee is $8.</a:t>
            </a:r>
            <a:r>
              <a:rPr lang="en-US" sz="1600" dirty="0" smtClean="0"/>
              <a:t> </a:t>
            </a:r>
            <a:endParaRPr lang="en-US" sz="1600" dirty="0"/>
          </a:p>
        </p:txBody>
      </p:sp>
      <p:sp>
        <p:nvSpPr>
          <p:cNvPr id="2" name="TextBox 1"/>
          <p:cNvSpPr txBox="1"/>
          <p:nvPr/>
        </p:nvSpPr>
        <p:spPr>
          <a:xfrm>
            <a:off x="518160" y="4134290"/>
            <a:ext cx="7081520" cy="5016758"/>
          </a:xfrm>
          <a:prstGeom prst="rect">
            <a:avLst/>
          </a:prstGeom>
          <a:noFill/>
        </p:spPr>
        <p:txBody>
          <a:bodyPr wrap="square" rtlCol="0">
            <a:spAutoFit/>
          </a:bodyPr>
          <a:lstStyle/>
          <a:p>
            <a:r>
              <a:rPr lang="en-US" sz="1600" dirty="0" smtClean="0"/>
              <a:t>27. </a:t>
            </a:r>
            <a:r>
              <a:rPr lang="en-US" sz="1600" dirty="0"/>
              <a:t>The table below shows values of </a:t>
            </a:r>
            <a:r>
              <a:rPr lang="en-US" sz="1600" i="1" dirty="0"/>
              <a:t>y </a:t>
            </a:r>
            <a:r>
              <a:rPr lang="en-US" sz="1600" dirty="0"/>
              <a:t>as </a:t>
            </a:r>
            <a:r>
              <a:rPr lang="en-US" sz="1600" dirty="0" smtClean="0"/>
              <a:t>a function </a:t>
            </a:r>
            <a:r>
              <a:rPr lang="en-US" sz="1600" dirty="0"/>
              <a:t>of </a:t>
            </a:r>
            <a:r>
              <a:rPr lang="en-US" sz="1600" i="1" dirty="0"/>
              <a:t>x</a:t>
            </a:r>
            <a:r>
              <a:rPr lang="en-US" sz="1600" dirty="0" smtClean="0"/>
              <a:t>.</a:t>
            </a:r>
          </a:p>
          <a:p>
            <a:endParaRPr lang="en-US" sz="1600" dirty="0"/>
          </a:p>
          <a:p>
            <a:r>
              <a:rPr lang="en-US" sz="1600" dirty="0" smtClean="0"/>
              <a:t>  </a:t>
            </a:r>
          </a:p>
          <a:p>
            <a:endParaRPr lang="en-US" sz="1600" dirty="0" smtClean="0"/>
          </a:p>
          <a:p>
            <a:endParaRPr lang="en-US" sz="1600" dirty="0"/>
          </a:p>
          <a:p>
            <a:endParaRPr lang="en-US" sz="1600" dirty="0" smtClean="0"/>
          </a:p>
          <a:p>
            <a:endParaRPr lang="en-US" sz="1600" dirty="0"/>
          </a:p>
          <a:p>
            <a:endParaRPr lang="en-US" sz="1600" dirty="0"/>
          </a:p>
          <a:p>
            <a:endParaRPr lang="en-US" sz="1600" dirty="0" smtClean="0"/>
          </a:p>
          <a:p>
            <a:endParaRPr lang="en-US" sz="1600" dirty="0" smtClean="0"/>
          </a:p>
          <a:p>
            <a:endParaRPr lang="en-US" sz="1600" dirty="0"/>
          </a:p>
          <a:p>
            <a:r>
              <a:rPr lang="en-US" sz="1600" dirty="0" smtClean="0"/>
              <a:t>Which </a:t>
            </a:r>
            <a:r>
              <a:rPr lang="en-US" sz="1600" dirty="0"/>
              <a:t>linear equation best describes </a:t>
            </a:r>
            <a:r>
              <a:rPr lang="en-US" sz="1600" dirty="0" smtClean="0"/>
              <a:t>the relationship </a:t>
            </a:r>
            <a:r>
              <a:rPr lang="en-US" sz="1600" dirty="0"/>
              <a:t>between </a:t>
            </a:r>
            <a:r>
              <a:rPr lang="en-US" sz="1600" i="1" dirty="0"/>
              <a:t>x </a:t>
            </a:r>
            <a:r>
              <a:rPr lang="en-US" sz="1600" dirty="0"/>
              <a:t>and </a:t>
            </a:r>
            <a:r>
              <a:rPr lang="en-US" sz="1600" i="1" dirty="0"/>
              <a:t>y</a:t>
            </a:r>
            <a:r>
              <a:rPr lang="en-US" sz="1600" dirty="0" smtClean="0"/>
              <a:t>?</a:t>
            </a:r>
          </a:p>
          <a:p>
            <a:endParaRPr lang="en-US" sz="1600" dirty="0"/>
          </a:p>
          <a:p>
            <a:pPr marL="342900" indent="-342900">
              <a:buAutoNum type="alphaUcPeriod"/>
            </a:pPr>
            <a:r>
              <a:rPr lang="en-US" sz="1600" i="1" dirty="0" smtClean="0"/>
              <a:t>y </a:t>
            </a:r>
            <a:r>
              <a:rPr lang="en-US" sz="1600" dirty="0"/>
              <a:t>= 2.5</a:t>
            </a:r>
            <a:r>
              <a:rPr lang="en-US" sz="1600" i="1" dirty="0"/>
              <a:t>x </a:t>
            </a:r>
            <a:r>
              <a:rPr lang="en-US" sz="1600" dirty="0"/>
              <a:t>+ </a:t>
            </a:r>
            <a:r>
              <a:rPr lang="en-US" sz="1600" dirty="0" smtClean="0"/>
              <a:t>5</a:t>
            </a:r>
          </a:p>
          <a:p>
            <a:endParaRPr lang="en-US" sz="1600" dirty="0"/>
          </a:p>
          <a:p>
            <a:r>
              <a:rPr lang="en-US" sz="1600" dirty="0"/>
              <a:t>B. </a:t>
            </a:r>
            <a:r>
              <a:rPr lang="en-US" sz="1600" dirty="0" smtClean="0"/>
              <a:t>  </a:t>
            </a:r>
            <a:r>
              <a:rPr lang="en-US" sz="1600" i="1" dirty="0" smtClean="0"/>
              <a:t>y </a:t>
            </a:r>
            <a:r>
              <a:rPr lang="en-US" sz="1600" dirty="0"/>
              <a:t>= 3.75</a:t>
            </a:r>
            <a:r>
              <a:rPr lang="en-US" sz="1600" i="1" dirty="0"/>
              <a:t>x </a:t>
            </a:r>
            <a:r>
              <a:rPr lang="en-US" sz="1600" dirty="0"/>
              <a:t>+ </a:t>
            </a:r>
            <a:r>
              <a:rPr lang="en-US" sz="1600" dirty="0" smtClean="0"/>
              <a:t>2.5</a:t>
            </a:r>
          </a:p>
          <a:p>
            <a:endParaRPr lang="en-US" sz="1600" dirty="0"/>
          </a:p>
          <a:p>
            <a:r>
              <a:rPr lang="en-US" sz="1600" dirty="0"/>
              <a:t>C. </a:t>
            </a:r>
            <a:r>
              <a:rPr lang="en-US" sz="1600" dirty="0" smtClean="0"/>
              <a:t>  </a:t>
            </a:r>
            <a:r>
              <a:rPr lang="en-US" sz="1600" i="1" dirty="0" smtClean="0"/>
              <a:t>y </a:t>
            </a:r>
            <a:r>
              <a:rPr lang="en-US" sz="1600" dirty="0"/>
              <a:t>= 4</a:t>
            </a:r>
            <a:r>
              <a:rPr lang="en-US" sz="1600" i="1" dirty="0"/>
              <a:t>x </a:t>
            </a:r>
            <a:r>
              <a:rPr lang="en-US" sz="1600" dirty="0"/>
              <a:t>+ </a:t>
            </a:r>
            <a:r>
              <a:rPr lang="en-US" sz="1600" dirty="0" smtClean="0"/>
              <a:t>1</a:t>
            </a:r>
          </a:p>
          <a:p>
            <a:endParaRPr lang="en-US" sz="1600" dirty="0"/>
          </a:p>
          <a:p>
            <a:r>
              <a:rPr lang="en-US" sz="1600" dirty="0"/>
              <a:t>D. </a:t>
            </a:r>
            <a:r>
              <a:rPr lang="en-US" sz="1600" dirty="0" smtClean="0"/>
              <a:t>  </a:t>
            </a:r>
            <a:r>
              <a:rPr lang="en-US" sz="1600" i="1" dirty="0" smtClean="0"/>
              <a:t>y </a:t>
            </a:r>
            <a:r>
              <a:rPr lang="en-US" sz="1600" dirty="0"/>
              <a:t>= 5</a:t>
            </a:r>
            <a:r>
              <a:rPr lang="en-US" sz="1600" i="1" dirty="0"/>
              <a:t>x</a:t>
            </a:r>
            <a:r>
              <a:rPr lang="en-US" sz="1600" dirty="0" smtClean="0"/>
              <a:t> </a:t>
            </a:r>
            <a:endParaRPr lang="en-US" sz="1600" baseline="300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6306" y="4440489"/>
            <a:ext cx="1273810" cy="2221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7515553"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31</a:t>
            </a:fld>
            <a:endParaRPr lang="en-US" dirty="0"/>
          </a:p>
        </p:txBody>
      </p:sp>
    </p:spTree>
    <p:extLst>
      <p:ext uri="{BB962C8B-B14F-4D97-AF65-F5344CB8AC3E}">
        <p14:creationId xmlns:p14="http://schemas.microsoft.com/office/powerpoint/2010/main" val="12758032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5400" y="601314"/>
            <a:ext cx="7772400" cy="5057775"/>
            <a:chOff x="-15400" y="3886200"/>
            <a:chExt cx="7772400" cy="5057775"/>
          </a:xfrm>
        </p:grpSpPr>
        <p:pic>
          <p:nvPicPr>
            <p:cNvPr id="5" name="Picture 3" descr="F:\Hbg SIG\Keystone\Archive\Diane\Keyston_Content_Module_Standard_Blueprint-Algebra_I_April-2012_REVISED_Page_11.png"/>
            <p:cNvPicPr>
              <a:picLocks noChangeAspect="1" noChangeArrowheads="1"/>
            </p:cNvPicPr>
            <p:nvPr/>
          </p:nvPicPr>
          <p:blipFill>
            <a:blip r:embed="rId3" cstate="print">
              <a:extLst>
                <a:ext uri="{28A0092B-C50C-407E-A947-70E740481C1C}">
                  <a14:useLocalDpi xmlns:a14="http://schemas.microsoft.com/office/drawing/2010/main" val="0"/>
                </a:ext>
              </a:extLst>
            </a:blip>
            <a:srcRect b="19585"/>
            <a:stretch>
              <a:fillRect/>
            </a:stretch>
          </p:blipFill>
          <p:spPr bwMode="auto">
            <a:xfrm>
              <a:off x="-15400" y="4114800"/>
              <a:ext cx="7772400" cy="482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28600" y="3886200"/>
              <a:ext cx="7239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p:cNvSpPr txBox="1"/>
          <p:nvPr/>
        </p:nvSpPr>
        <p:spPr>
          <a:xfrm>
            <a:off x="922180" y="400295"/>
            <a:ext cx="5958840" cy="461665"/>
          </a:xfrm>
          <a:prstGeom prst="rect">
            <a:avLst/>
          </a:prstGeom>
          <a:solidFill>
            <a:schemeClr val="bg1"/>
          </a:solidFill>
        </p:spPr>
        <p:txBody>
          <a:bodyPr wrap="square" rtlCol="0">
            <a:spAutoFit/>
          </a:bodyPr>
          <a:lstStyle/>
          <a:p>
            <a:pPr algn="ctr"/>
            <a:r>
              <a:rPr lang="en-US" sz="2400" dirty="0" smtClean="0"/>
              <a:t>A1.2.2  Coordinate Geometry</a:t>
            </a:r>
            <a:endParaRPr lang="en-US" sz="2400" dirty="0"/>
          </a:p>
        </p:txBody>
      </p:sp>
      <p:sp>
        <p:nvSpPr>
          <p:cNvPr id="7" name="Rectangle 6"/>
          <p:cNvSpPr/>
          <p:nvPr/>
        </p:nvSpPr>
        <p:spPr>
          <a:xfrm>
            <a:off x="-6064"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11" name="Slide Number Placeholder 10"/>
          <p:cNvSpPr>
            <a:spLocks noGrp="1"/>
          </p:cNvSpPr>
          <p:nvPr>
            <p:ph type="sldNum" sz="quarter" idx="12"/>
          </p:nvPr>
        </p:nvSpPr>
        <p:spPr/>
        <p:txBody>
          <a:bodyPr/>
          <a:lstStyle/>
          <a:p>
            <a:fld id="{BFF117EF-9718-4423-89B7-490956680319}" type="slidenum">
              <a:rPr lang="en-US" smtClean="0"/>
              <a:pPr/>
              <a:t>32</a:t>
            </a:fld>
            <a:endParaRPr lang="en-US"/>
          </a:p>
        </p:txBody>
      </p:sp>
    </p:spTree>
    <p:extLst>
      <p:ext uri="{BB962C8B-B14F-4D97-AF65-F5344CB8AC3E}">
        <p14:creationId xmlns:p14="http://schemas.microsoft.com/office/powerpoint/2010/main" val="96317683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7081520" cy="3785652"/>
          </a:xfrm>
          <a:prstGeom prst="rect">
            <a:avLst/>
          </a:prstGeom>
        </p:spPr>
        <p:txBody>
          <a:bodyPr wrap="square">
            <a:spAutoFit/>
          </a:bodyPr>
          <a:lstStyle/>
          <a:p>
            <a:r>
              <a:rPr lang="en-US" sz="1600" dirty="0" smtClean="0"/>
              <a:t>28. </a:t>
            </a:r>
            <a:r>
              <a:rPr lang="en-US" sz="1600" dirty="0"/>
              <a:t>Jeff’s restaurant sells hamburgers. The </a:t>
            </a:r>
            <a:r>
              <a:rPr lang="en-US" sz="1600" dirty="0" smtClean="0"/>
              <a:t>amount charged </a:t>
            </a:r>
            <a:r>
              <a:rPr lang="en-US" sz="1600" dirty="0"/>
              <a:t>for a hamburger ( </a:t>
            </a:r>
            <a:r>
              <a:rPr lang="en-US" sz="1600" i="1" dirty="0"/>
              <a:t>h</a:t>
            </a:r>
            <a:r>
              <a:rPr lang="en-US" sz="1600" dirty="0"/>
              <a:t>) is based on the cost </a:t>
            </a:r>
            <a:r>
              <a:rPr lang="en-US" sz="1600" dirty="0" smtClean="0"/>
              <a:t>for a </a:t>
            </a:r>
            <a:r>
              <a:rPr lang="en-US" sz="1600" dirty="0"/>
              <a:t>plain hamburger plus an additional charge </a:t>
            </a:r>
            <a:r>
              <a:rPr lang="en-US" sz="1600" dirty="0" smtClean="0"/>
              <a:t>for each </a:t>
            </a:r>
            <a:r>
              <a:rPr lang="en-US" sz="1600" dirty="0"/>
              <a:t>topping (</a:t>
            </a:r>
            <a:r>
              <a:rPr lang="en-US" sz="1600" i="1" dirty="0"/>
              <a:t>t </a:t>
            </a:r>
            <a:r>
              <a:rPr lang="en-US" sz="1600" dirty="0"/>
              <a:t>) as shown in the equation below</a:t>
            </a:r>
            <a:r>
              <a:rPr lang="en-US" sz="1600" dirty="0" smtClean="0"/>
              <a:t>.</a:t>
            </a:r>
          </a:p>
          <a:p>
            <a:endParaRPr lang="en-US" sz="1600" dirty="0"/>
          </a:p>
          <a:p>
            <a:r>
              <a:rPr lang="en-US" sz="1600" i="1" dirty="0" smtClean="0"/>
              <a:t>		h </a:t>
            </a:r>
            <a:r>
              <a:rPr lang="en-US" sz="1600" dirty="0"/>
              <a:t>= 0.60</a:t>
            </a:r>
            <a:r>
              <a:rPr lang="en-US" sz="1600" i="1" dirty="0"/>
              <a:t>t </a:t>
            </a:r>
            <a:r>
              <a:rPr lang="en-US" sz="1600" dirty="0"/>
              <a:t>+ </a:t>
            </a:r>
            <a:r>
              <a:rPr lang="en-US" sz="1600" dirty="0" smtClean="0"/>
              <a:t>5</a:t>
            </a:r>
          </a:p>
          <a:p>
            <a:endParaRPr lang="en-US" sz="1600" dirty="0"/>
          </a:p>
          <a:p>
            <a:r>
              <a:rPr lang="en-US" sz="1600" dirty="0"/>
              <a:t>What does the number 0.60 represent in </a:t>
            </a:r>
            <a:r>
              <a:rPr lang="en-US" sz="1600" dirty="0" smtClean="0"/>
              <a:t>the equation?</a:t>
            </a:r>
          </a:p>
          <a:p>
            <a:endParaRPr lang="en-US" sz="1600" dirty="0"/>
          </a:p>
          <a:p>
            <a:pPr marL="342900" indent="-342900">
              <a:buAutoNum type="alphaUcPeriod"/>
            </a:pPr>
            <a:r>
              <a:rPr lang="en-US" sz="1600" dirty="0" smtClean="0"/>
              <a:t>the </a:t>
            </a:r>
            <a:r>
              <a:rPr lang="en-US" sz="1600" dirty="0"/>
              <a:t>number of </a:t>
            </a:r>
            <a:r>
              <a:rPr lang="en-US" sz="1600" dirty="0" smtClean="0"/>
              <a:t>toppings</a:t>
            </a:r>
          </a:p>
          <a:p>
            <a:endParaRPr lang="en-US" sz="1600" dirty="0"/>
          </a:p>
          <a:p>
            <a:r>
              <a:rPr lang="en-US" sz="1600" dirty="0"/>
              <a:t>B. </a:t>
            </a:r>
            <a:r>
              <a:rPr lang="en-US" sz="1600" dirty="0" smtClean="0"/>
              <a:t>  the </a:t>
            </a:r>
            <a:r>
              <a:rPr lang="en-US" sz="1600" dirty="0"/>
              <a:t>cost of a plain </a:t>
            </a:r>
            <a:r>
              <a:rPr lang="en-US" sz="1600" dirty="0" smtClean="0"/>
              <a:t>hamburger</a:t>
            </a:r>
          </a:p>
          <a:p>
            <a:endParaRPr lang="en-US" sz="1600" dirty="0"/>
          </a:p>
          <a:p>
            <a:r>
              <a:rPr lang="en-US" sz="1600" dirty="0"/>
              <a:t>C. </a:t>
            </a:r>
            <a:r>
              <a:rPr lang="en-US" sz="1600" dirty="0" smtClean="0"/>
              <a:t>  the </a:t>
            </a:r>
            <a:r>
              <a:rPr lang="en-US" sz="1600" dirty="0"/>
              <a:t>additional cost for each </a:t>
            </a:r>
            <a:r>
              <a:rPr lang="en-US" sz="1600" dirty="0" smtClean="0"/>
              <a:t>topping</a:t>
            </a:r>
          </a:p>
          <a:p>
            <a:endParaRPr lang="en-US" sz="1600" dirty="0"/>
          </a:p>
          <a:p>
            <a:r>
              <a:rPr lang="en-US" sz="1600" dirty="0"/>
              <a:t>D</a:t>
            </a:r>
            <a:r>
              <a:rPr lang="en-US" sz="1600" dirty="0" smtClean="0"/>
              <a:t>.   </a:t>
            </a:r>
            <a:r>
              <a:rPr lang="en-US" sz="1600" dirty="0"/>
              <a:t>the cost of a hamburger with 1 topping</a:t>
            </a:r>
            <a:r>
              <a:rPr lang="en-US" sz="1600" dirty="0" smtClean="0"/>
              <a:t>     </a:t>
            </a:r>
            <a:endParaRPr lang="en-US" sz="1600" dirty="0"/>
          </a:p>
        </p:txBody>
      </p:sp>
      <p:sp>
        <p:nvSpPr>
          <p:cNvPr id="3" name="Rectangle 2"/>
          <p:cNvSpPr/>
          <p:nvPr/>
        </p:nvSpPr>
        <p:spPr>
          <a:xfrm>
            <a:off x="7515553"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5"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33</a:t>
            </a:fld>
            <a:endParaRPr lang="en-US" dirty="0"/>
          </a:p>
        </p:txBody>
      </p:sp>
    </p:spTree>
    <p:extLst>
      <p:ext uri="{BB962C8B-B14F-4D97-AF65-F5344CB8AC3E}">
        <p14:creationId xmlns:p14="http://schemas.microsoft.com/office/powerpoint/2010/main" val="419224446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369332"/>
          </a:xfrm>
          <a:prstGeom prst="rect">
            <a:avLst/>
          </a:prstGeom>
        </p:spPr>
        <p:txBody>
          <a:bodyPr wrap="square">
            <a:spAutoFit/>
          </a:bodyPr>
          <a:lstStyle/>
          <a:p>
            <a:r>
              <a:rPr lang="en-US" dirty="0" smtClean="0"/>
              <a:t> </a:t>
            </a:r>
            <a:endParaRPr lang="en-US" dirty="0"/>
          </a:p>
        </p:txBody>
      </p:sp>
      <p:sp>
        <p:nvSpPr>
          <p:cNvPr id="5" name="Rectangle 4"/>
          <p:cNvSpPr/>
          <p:nvPr/>
        </p:nvSpPr>
        <p:spPr>
          <a:xfrm>
            <a:off x="393026" y="4442461"/>
            <a:ext cx="6908800" cy="2554545"/>
          </a:xfrm>
          <a:prstGeom prst="rect">
            <a:avLst/>
          </a:prstGeom>
        </p:spPr>
        <p:txBody>
          <a:bodyPr wrap="square">
            <a:spAutoFit/>
          </a:bodyPr>
          <a:lstStyle/>
          <a:p>
            <a:r>
              <a:rPr lang="en-US" sz="1600" dirty="0"/>
              <a:t>What is the horizontal distance (</a:t>
            </a:r>
            <a:r>
              <a:rPr lang="en-US" sz="1600" i="1" dirty="0"/>
              <a:t>x</a:t>
            </a:r>
            <a:r>
              <a:rPr lang="en-US" sz="1600" dirty="0"/>
              <a:t>), in feet, </a:t>
            </a:r>
            <a:r>
              <a:rPr lang="en-US" sz="1600" dirty="0" smtClean="0"/>
              <a:t>the ball </a:t>
            </a:r>
            <a:r>
              <a:rPr lang="en-US" sz="1600" dirty="0"/>
              <a:t>traveled as it rolled down the ramp </a:t>
            </a:r>
            <a:r>
              <a:rPr lang="en-US" sz="1600" dirty="0" smtClean="0"/>
              <a:t>from 10 </a:t>
            </a:r>
            <a:r>
              <a:rPr lang="en-US" sz="1600" dirty="0"/>
              <a:t>feet high to 4 feet high</a:t>
            </a:r>
            <a:r>
              <a:rPr lang="en-US" sz="1600" dirty="0" smtClean="0"/>
              <a:t>?</a:t>
            </a:r>
          </a:p>
          <a:p>
            <a:endParaRPr lang="en-US" sz="1600" dirty="0"/>
          </a:p>
          <a:p>
            <a:pPr marL="342900" indent="-342900">
              <a:buAutoNum type="alphaUcPeriod"/>
            </a:pPr>
            <a:r>
              <a:rPr lang="en-US" sz="1600" dirty="0" smtClean="0"/>
              <a:t>6</a:t>
            </a:r>
          </a:p>
          <a:p>
            <a:endParaRPr lang="en-US" sz="1600" dirty="0"/>
          </a:p>
          <a:p>
            <a:r>
              <a:rPr lang="en-US" sz="1600" dirty="0"/>
              <a:t>B</a:t>
            </a:r>
            <a:r>
              <a:rPr lang="en-US" sz="1600" dirty="0" smtClean="0"/>
              <a:t>.   9</a:t>
            </a:r>
          </a:p>
          <a:p>
            <a:endParaRPr lang="en-US" sz="1600" dirty="0"/>
          </a:p>
          <a:p>
            <a:r>
              <a:rPr lang="en-US" sz="1600" dirty="0"/>
              <a:t>C. </a:t>
            </a:r>
            <a:r>
              <a:rPr lang="en-US" sz="1600" dirty="0" smtClean="0"/>
              <a:t> 14</a:t>
            </a:r>
          </a:p>
          <a:p>
            <a:endParaRPr lang="en-US" sz="1600" dirty="0"/>
          </a:p>
          <a:p>
            <a:r>
              <a:rPr lang="en-US" sz="1600" dirty="0"/>
              <a:t>D. </a:t>
            </a:r>
            <a:r>
              <a:rPr lang="en-US" sz="1600" dirty="0" smtClean="0"/>
              <a:t>  15</a:t>
            </a:r>
            <a:endParaRPr lang="en-US" sz="1600" dirty="0"/>
          </a:p>
        </p:txBody>
      </p:sp>
      <mc:AlternateContent xmlns:mc="http://schemas.openxmlformats.org/markup-compatibility/2006" xmlns:a14="http://schemas.microsoft.com/office/drawing/2010/main">
        <mc:Choice Requires="a14">
          <p:sp>
            <p:nvSpPr>
              <p:cNvPr id="6" name="TextBox 5"/>
              <p:cNvSpPr txBox="1"/>
              <p:nvPr/>
            </p:nvSpPr>
            <p:spPr>
              <a:xfrm>
                <a:off x="345440" y="335283"/>
                <a:ext cx="7081520" cy="731995"/>
              </a:xfrm>
              <a:prstGeom prst="rect">
                <a:avLst/>
              </a:prstGeom>
              <a:noFill/>
            </p:spPr>
            <p:txBody>
              <a:bodyPr wrap="square" rtlCol="0">
                <a:spAutoFit/>
              </a:bodyPr>
              <a:lstStyle/>
              <a:p>
                <a:r>
                  <a:rPr lang="en-US" sz="1600" dirty="0" smtClean="0"/>
                  <a:t>29. </a:t>
                </a:r>
                <a:r>
                  <a:rPr lang="en-US" sz="1600" dirty="0"/>
                  <a:t>A ball rolls down a ramp with a slope </a:t>
                </a:r>
                <a:r>
                  <a:rPr lang="en-US" sz="1600" dirty="0" smtClean="0"/>
                  <a:t>of </a:t>
                </a:r>
                <a14:m>
                  <m:oMath xmlns:m="http://schemas.openxmlformats.org/officeDocument/2006/math">
                    <m:f>
                      <m:fPr>
                        <m:ctrlPr>
                          <a:rPr lang="en-US" sz="1600" i="1" smtClean="0">
                            <a:latin typeface="Cambria Math"/>
                          </a:rPr>
                        </m:ctrlPr>
                      </m:fPr>
                      <m:num>
                        <m:r>
                          <m:rPr>
                            <m:nor/>
                          </m:rPr>
                          <a:rPr lang="en-US" sz="1600" b="0" i="0" smtClean="0">
                            <a:latin typeface="Cambria Math"/>
                          </a:rPr>
                          <m:t>2</m:t>
                        </m:r>
                      </m:num>
                      <m:den>
                        <m:r>
                          <m:rPr>
                            <m:nor/>
                          </m:rPr>
                          <a:rPr lang="en-US" sz="1600" b="0" i="0" smtClean="0">
                            <a:latin typeface="Cambria Math"/>
                          </a:rPr>
                          <m:t>3</m:t>
                        </m:r>
                      </m:den>
                    </m:f>
                  </m:oMath>
                </a14:m>
                <a:r>
                  <a:rPr lang="en-US" sz="1600" dirty="0" smtClean="0"/>
                  <a:t>. </a:t>
                </a:r>
                <a:r>
                  <a:rPr lang="en-US" sz="1600" dirty="0"/>
                  <a:t>At </a:t>
                </a:r>
                <a:r>
                  <a:rPr lang="en-US" sz="1600" dirty="0" smtClean="0"/>
                  <a:t>one point </a:t>
                </a:r>
                <a:r>
                  <a:rPr lang="en-US" sz="1600" dirty="0"/>
                  <a:t>the ball is 10 feet high, and at another </a:t>
                </a:r>
                <a:r>
                  <a:rPr lang="en-US" sz="1600" dirty="0" smtClean="0"/>
                  <a:t>point the </a:t>
                </a:r>
                <a:r>
                  <a:rPr lang="en-US" sz="1600" dirty="0"/>
                  <a:t>ball is 4 feet high, as shown in the </a:t>
                </a:r>
                <a:r>
                  <a:rPr lang="en-US" sz="1600" dirty="0" smtClean="0"/>
                  <a:t>diagram below</a:t>
                </a:r>
                <a:r>
                  <a:rPr lang="en-US" sz="1600" dirty="0"/>
                  <a:t>.</a:t>
                </a:r>
                <a:r>
                  <a:rPr lang="en-US" sz="1600" dirty="0" smtClean="0"/>
                  <a:t> </a:t>
                </a:r>
                <a:endParaRPr lang="en-US" sz="1600" baseline="30000" dirty="0"/>
              </a:p>
            </p:txBody>
          </p:sp>
        </mc:Choice>
        <mc:Fallback xmlns="">
          <p:sp>
            <p:nvSpPr>
              <p:cNvPr id="6" name="TextBox 5"/>
              <p:cNvSpPr txBox="1">
                <a:spLocks noRot="1" noChangeAspect="1" noMove="1" noResize="1" noEditPoints="1" noAdjustHandles="1" noChangeArrowheads="1" noChangeShapeType="1" noTextEdit="1"/>
              </p:cNvSpPr>
              <p:nvPr/>
            </p:nvSpPr>
            <p:spPr>
              <a:xfrm>
                <a:off x="345440" y="335283"/>
                <a:ext cx="7081520" cy="731995"/>
              </a:xfrm>
              <a:prstGeom prst="rect">
                <a:avLst/>
              </a:prstGeom>
              <a:blipFill rotWithShape="1">
                <a:blip r:embed="rId3" cstate="print"/>
                <a:stretch>
                  <a:fillRect l="-517" b="-10000"/>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2515" y="1533130"/>
            <a:ext cx="3087370" cy="2692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064"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8"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34</a:t>
            </a:fld>
            <a:endParaRPr lang="en-US" dirty="0"/>
          </a:p>
        </p:txBody>
      </p:sp>
    </p:spTree>
    <p:extLst>
      <p:ext uri="{BB962C8B-B14F-4D97-AF65-F5344CB8AC3E}">
        <p14:creationId xmlns:p14="http://schemas.microsoft.com/office/powerpoint/2010/main" val="15100860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2074" y="335281"/>
            <a:ext cx="3562350" cy="360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8160" y="335281"/>
            <a:ext cx="7081520" cy="338554"/>
          </a:xfrm>
          <a:prstGeom prst="rect">
            <a:avLst/>
          </a:prstGeom>
        </p:spPr>
        <p:txBody>
          <a:bodyPr wrap="square">
            <a:spAutoFit/>
          </a:bodyPr>
          <a:lstStyle/>
          <a:p>
            <a:r>
              <a:rPr lang="en-US" sz="1600" dirty="0" smtClean="0"/>
              <a:t>30. </a:t>
            </a:r>
            <a:r>
              <a:rPr lang="en-US" sz="1600" dirty="0"/>
              <a:t>A graph of a linear equation is shown below.</a:t>
            </a:r>
            <a:r>
              <a:rPr lang="en-US" sz="1600" dirty="0" smtClean="0"/>
              <a:t> </a:t>
            </a:r>
            <a:endParaRPr lang="en-US" sz="1600" dirty="0"/>
          </a:p>
        </p:txBody>
      </p:sp>
      <p:sp>
        <p:nvSpPr>
          <p:cNvPr id="5" name="Rectangle 4"/>
          <p:cNvSpPr/>
          <p:nvPr/>
        </p:nvSpPr>
        <p:spPr>
          <a:xfrm>
            <a:off x="523447" y="3771900"/>
            <a:ext cx="7081520" cy="2308324"/>
          </a:xfrm>
          <a:prstGeom prst="rect">
            <a:avLst/>
          </a:prstGeom>
        </p:spPr>
        <p:txBody>
          <a:bodyPr wrap="square">
            <a:spAutoFit/>
          </a:bodyPr>
          <a:lstStyle/>
          <a:p>
            <a:r>
              <a:rPr lang="en-US" sz="1600" dirty="0"/>
              <a:t>Which equation describes the graph</a:t>
            </a:r>
            <a:r>
              <a:rPr lang="en-US" sz="1600" dirty="0" smtClean="0"/>
              <a:t>?</a:t>
            </a:r>
          </a:p>
          <a:p>
            <a:endParaRPr lang="en-US" sz="1600" dirty="0" smtClean="0"/>
          </a:p>
          <a:p>
            <a:r>
              <a:rPr lang="en-US" sz="1600" i="1" dirty="0" smtClean="0"/>
              <a:t>A.   y </a:t>
            </a:r>
            <a:r>
              <a:rPr lang="en-US" sz="1600" dirty="0"/>
              <a:t>= 0.5</a:t>
            </a:r>
            <a:r>
              <a:rPr lang="en-US" sz="1600" i="1" dirty="0"/>
              <a:t>x </a:t>
            </a:r>
            <a:r>
              <a:rPr lang="en-US" sz="1600" dirty="0"/>
              <a:t>– </a:t>
            </a:r>
            <a:r>
              <a:rPr lang="en-US" sz="1600" dirty="0" smtClean="0"/>
              <a:t>1.5</a:t>
            </a:r>
          </a:p>
          <a:p>
            <a:endParaRPr lang="en-US" sz="1600" dirty="0"/>
          </a:p>
          <a:p>
            <a:r>
              <a:rPr lang="en-US" sz="1600" dirty="0"/>
              <a:t>B. </a:t>
            </a:r>
            <a:r>
              <a:rPr lang="en-US" sz="1600" dirty="0" smtClean="0"/>
              <a:t>  </a:t>
            </a:r>
            <a:r>
              <a:rPr lang="en-US" sz="1600" i="1" dirty="0" smtClean="0"/>
              <a:t>y </a:t>
            </a:r>
            <a:r>
              <a:rPr lang="en-US" sz="1600" dirty="0"/>
              <a:t>= 0.5</a:t>
            </a:r>
            <a:r>
              <a:rPr lang="en-US" sz="1600" i="1" dirty="0"/>
              <a:t>x </a:t>
            </a:r>
            <a:r>
              <a:rPr lang="en-US" sz="1600" dirty="0"/>
              <a:t>+ </a:t>
            </a:r>
            <a:r>
              <a:rPr lang="en-US" sz="1600" dirty="0" smtClean="0"/>
              <a:t>3</a:t>
            </a:r>
          </a:p>
          <a:p>
            <a:endParaRPr lang="en-US" sz="1600" dirty="0"/>
          </a:p>
          <a:p>
            <a:r>
              <a:rPr lang="en-US" sz="1600" dirty="0"/>
              <a:t>C. </a:t>
            </a:r>
            <a:r>
              <a:rPr lang="en-US" sz="1600" dirty="0" smtClean="0"/>
              <a:t>  </a:t>
            </a:r>
            <a:r>
              <a:rPr lang="en-US" sz="1600" i="1" dirty="0" smtClean="0"/>
              <a:t>y </a:t>
            </a:r>
            <a:r>
              <a:rPr lang="en-US" sz="1600" dirty="0"/>
              <a:t>= 2</a:t>
            </a:r>
            <a:r>
              <a:rPr lang="en-US" sz="1600" i="1" dirty="0"/>
              <a:t>x </a:t>
            </a:r>
            <a:r>
              <a:rPr lang="en-US" sz="1600" dirty="0"/>
              <a:t>– </a:t>
            </a:r>
            <a:r>
              <a:rPr lang="en-US" sz="1600" dirty="0" smtClean="0"/>
              <a:t>1.5</a:t>
            </a:r>
          </a:p>
          <a:p>
            <a:endParaRPr lang="en-US" sz="1600" dirty="0"/>
          </a:p>
          <a:p>
            <a:r>
              <a:rPr lang="en-US" sz="1600" dirty="0"/>
              <a:t>D. </a:t>
            </a:r>
            <a:r>
              <a:rPr lang="en-US" sz="1600" dirty="0" smtClean="0"/>
              <a:t>  </a:t>
            </a:r>
            <a:r>
              <a:rPr lang="en-US" sz="1600" i="1" dirty="0" smtClean="0"/>
              <a:t>y </a:t>
            </a:r>
            <a:r>
              <a:rPr lang="en-US" sz="1600" dirty="0"/>
              <a:t>= 2</a:t>
            </a:r>
            <a:r>
              <a:rPr lang="en-US" sz="1600" i="1" dirty="0"/>
              <a:t>x </a:t>
            </a:r>
            <a:r>
              <a:rPr lang="en-US" sz="1600" dirty="0"/>
              <a:t>+ 3</a:t>
            </a:r>
          </a:p>
        </p:txBody>
      </p:sp>
      <p:sp>
        <p:nvSpPr>
          <p:cNvPr id="6" name="Rectangle 5"/>
          <p:cNvSpPr/>
          <p:nvPr/>
        </p:nvSpPr>
        <p:spPr>
          <a:xfrm>
            <a:off x="7515553"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7"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35</a:t>
            </a:fld>
            <a:endParaRPr lang="en-US" dirty="0"/>
          </a:p>
        </p:txBody>
      </p:sp>
    </p:spTree>
    <p:extLst>
      <p:ext uri="{BB962C8B-B14F-4D97-AF65-F5344CB8AC3E}">
        <p14:creationId xmlns:p14="http://schemas.microsoft.com/office/powerpoint/2010/main" val="12987556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7081520" cy="4031873"/>
          </a:xfrm>
          <a:prstGeom prst="rect">
            <a:avLst/>
          </a:prstGeom>
        </p:spPr>
        <p:txBody>
          <a:bodyPr wrap="square">
            <a:spAutoFit/>
          </a:bodyPr>
          <a:lstStyle/>
          <a:p>
            <a:r>
              <a:rPr lang="en-US" sz="1600" dirty="0" smtClean="0"/>
              <a:t>31. </a:t>
            </a:r>
            <a:r>
              <a:rPr lang="en-US" sz="1600" dirty="0"/>
              <a:t>A juice machine dispenses the same amount </a:t>
            </a:r>
            <a:r>
              <a:rPr lang="en-US" sz="1600" dirty="0" smtClean="0"/>
              <a:t>of juice </a:t>
            </a:r>
            <a:r>
              <a:rPr lang="en-US" sz="1600" dirty="0"/>
              <a:t>into a cup each time the machine is </a:t>
            </a:r>
            <a:r>
              <a:rPr lang="en-US" sz="1600" dirty="0" smtClean="0"/>
              <a:t>used.  The </a:t>
            </a:r>
            <a:r>
              <a:rPr lang="en-US" sz="1600" dirty="0"/>
              <a:t>equation below describes the </a:t>
            </a:r>
            <a:r>
              <a:rPr lang="en-US" sz="1600" dirty="0" smtClean="0"/>
              <a:t>relationship between </a:t>
            </a:r>
            <a:r>
              <a:rPr lang="en-US" sz="1600" dirty="0"/>
              <a:t>the number of cups (</a:t>
            </a:r>
            <a:r>
              <a:rPr lang="en-US" sz="1600" i="1" dirty="0"/>
              <a:t>x</a:t>
            </a:r>
            <a:r>
              <a:rPr lang="en-US" sz="1600" dirty="0"/>
              <a:t>) into which juice </a:t>
            </a:r>
            <a:r>
              <a:rPr lang="en-US" sz="1600" dirty="0" smtClean="0"/>
              <a:t>is dispensed </a:t>
            </a:r>
            <a:r>
              <a:rPr lang="en-US" sz="1600" dirty="0"/>
              <a:t>and the gallons of juice (</a:t>
            </a:r>
            <a:r>
              <a:rPr lang="en-US" sz="1600" i="1" dirty="0"/>
              <a:t>y</a:t>
            </a:r>
            <a:r>
              <a:rPr lang="en-US" sz="1600" dirty="0"/>
              <a:t>) remaining </a:t>
            </a:r>
            <a:r>
              <a:rPr lang="en-US" sz="1600" dirty="0" smtClean="0"/>
              <a:t>in the </a:t>
            </a:r>
            <a:r>
              <a:rPr lang="en-US" sz="1600" dirty="0"/>
              <a:t>machine</a:t>
            </a:r>
            <a:r>
              <a:rPr lang="en-US" sz="1600" dirty="0" smtClean="0"/>
              <a:t>.</a:t>
            </a:r>
          </a:p>
          <a:p>
            <a:endParaRPr lang="en-US" sz="1600" dirty="0"/>
          </a:p>
          <a:p>
            <a:r>
              <a:rPr lang="en-US" sz="1600" i="1" dirty="0" smtClean="0"/>
              <a:t>		x </a:t>
            </a:r>
            <a:r>
              <a:rPr lang="en-US" sz="1600" dirty="0"/>
              <a:t>+ 12</a:t>
            </a:r>
            <a:r>
              <a:rPr lang="en-US" sz="1600" i="1" dirty="0"/>
              <a:t>y </a:t>
            </a:r>
            <a:r>
              <a:rPr lang="en-US" sz="1600" dirty="0"/>
              <a:t>= </a:t>
            </a:r>
            <a:r>
              <a:rPr lang="en-US" sz="1600" dirty="0" smtClean="0"/>
              <a:t>180 </a:t>
            </a:r>
          </a:p>
          <a:p>
            <a:endParaRPr lang="en-US" sz="1600" dirty="0"/>
          </a:p>
          <a:p>
            <a:r>
              <a:rPr lang="en-US" sz="1600" dirty="0"/>
              <a:t>How many gallons of juice are in the </a:t>
            </a:r>
            <a:r>
              <a:rPr lang="en-US" sz="1600" dirty="0" smtClean="0"/>
              <a:t>machine when </a:t>
            </a:r>
            <a:r>
              <a:rPr lang="en-US" sz="1600" dirty="0"/>
              <a:t>it is full</a:t>
            </a:r>
            <a:r>
              <a:rPr lang="en-US" sz="1600" dirty="0" smtClean="0"/>
              <a:t>?</a:t>
            </a:r>
          </a:p>
          <a:p>
            <a:endParaRPr lang="en-US" sz="1600" dirty="0"/>
          </a:p>
          <a:p>
            <a:pPr marL="342900" indent="-342900">
              <a:buAutoNum type="alphaUcPeriod"/>
            </a:pPr>
            <a:r>
              <a:rPr lang="en-US" sz="1600" dirty="0" smtClean="0"/>
              <a:t>12</a:t>
            </a:r>
          </a:p>
          <a:p>
            <a:endParaRPr lang="en-US" sz="1600" dirty="0"/>
          </a:p>
          <a:p>
            <a:r>
              <a:rPr lang="en-US" sz="1600" dirty="0"/>
              <a:t>B. </a:t>
            </a:r>
            <a:r>
              <a:rPr lang="en-US" sz="1600" dirty="0" smtClean="0"/>
              <a:t>  15</a:t>
            </a:r>
          </a:p>
          <a:p>
            <a:endParaRPr lang="en-US" sz="1600" dirty="0"/>
          </a:p>
          <a:p>
            <a:r>
              <a:rPr lang="en-US" sz="1600" dirty="0"/>
              <a:t>C. </a:t>
            </a:r>
            <a:r>
              <a:rPr lang="en-US" sz="1600" dirty="0" smtClean="0"/>
              <a:t>  168</a:t>
            </a:r>
          </a:p>
          <a:p>
            <a:endParaRPr lang="en-US" sz="1600" dirty="0"/>
          </a:p>
          <a:p>
            <a:r>
              <a:rPr lang="en-US" sz="1600" dirty="0"/>
              <a:t>D. </a:t>
            </a:r>
            <a:r>
              <a:rPr lang="en-US" sz="1600" dirty="0" smtClean="0"/>
              <a:t>  180 </a:t>
            </a:r>
            <a:endParaRPr lang="en-US" sz="1600" dirty="0"/>
          </a:p>
        </p:txBody>
      </p:sp>
      <p:sp>
        <p:nvSpPr>
          <p:cNvPr id="3" name="Rectangle 2"/>
          <p:cNvSpPr/>
          <p:nvPr/>
        </p:nvSpPr>
        <p:spPr>
          <a:xfrm>
            <a:off x="-6064"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5"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36</a:t>
            </a:fld>
            <a:endParaRPr lang="en-US" dirty="0"/>
          </a:p>
        </p:txBody>
      </p:sp>
    </p:spTree>
    <p:extLst>
      <p:ext uri="{BB962C8B-B14F-4D97-AF65-F5344CB8AC3E}">
        <p14:creationId xmlns:p14="http://schemas.microsoft.com/office/powerpoint/2010/main" val="17753230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5440" y="419262"/>
            <a:ext cx="7081520" cy="6247864"/>
          </a:xfrm>
          <a:prstGeom prst="rect">
            <a:avLst/>
          </a:prstGeom>
          <a:noFill/>
        </p:spPr>
        <p:txBody>
          <a:bodyPr wrap="square" rtlCol="0">
            <a:spAutoFit/>
          </a:bodyPr>
          <a:lstStyle/>
          <a:p>
            <a:r>
              <a:rPr lang="en-US" sz="1600" dirty="0" smtClean="0"/>
              <a:t>32. </a:t>
            </a:r>
            <a:r>
              <a:rPr lang="en-US" sz="1600" dirty="0"/>
              <a:t>The scatter plot below shows the cost ( </a:t>
            </a:r>
            <a:r>
              <a:rPr lang="en-US" sz="1600" i="1" dirty="0"/>
              <a:t>y</a:t>
            </a:r>
            <a:r>
              <a:rPr lang="en-US" sz="1600" dirty="0"/>
              <a:t>) of ground shipping packages from Harrisburg, PA, </a:t>
            </a:r>
            <a:r>
              <a:rPr lang="en-US" sz="1600" dirty="0" smtClean="0"/>
              <a:t>to Minneapolis</a:t>
            </a:r>
            <a:r>
              <a:rPr lang="en-US" sz="1600" dirty="0"/>
              <a:t>, MN, based on the package weight ( </a:t>
            </a:r>
            <a:r>
              <a:rPr lang="en-US" sz="1600" i="1" dirty="0"/>
              <a:t>x</a:t>
            </a:r>
            <a:r>
              <a:rPr lang="en-US" sz="1600" dirty="0" smtClean="0"/>
              <a:t>).</a:t>
            </a:r>
          </a:p>
          <a:p>
            <a:endParaRPr lang="en-US" sz="1600" dirty="0" smtClean="0"/>
          </a:p>
          <a:p>
            <a:endParaRPr lang="en-US" sz="1600" dirty="0"/>
          </a:p>
          <a:p>
            <a:endParaRPr lang="en-US" sz="1600" dirty="0" smtClean="0"/>
          </a:p>
          <a:p>
            <a:endParaRPr lang="en-US" sz="1600" dirty="0"/>
          </a:p>
          <a:p>
            <a:endParaRPr lang="en-US" sz="1600" dirty="0"/>
          </a:p>
          <a:p>
            <a:endParaRPr lang="en-US" sz="1600" dirty="0" smtClean="0"/>
          </a:p>
          <a:p>
            <a:endParaRPr lang="en-US" sz="1600" dirty="0"/>
          </a:p>
          <a:p>
            <a:endParaRPr lang="en-US" sz="1600" dirty="0" smtClean="0"/>
          </a:p>
          <a:p>
            <a:endParaRPr lang="en-US" sz="1600" dirty="0" smtClean="0"/>
          </a:p>
          <a:p>
            <a:endParaRPr lang="en-US" sz="1600" dirty="0" smtClean="0"/>
          </a:p>
          <a:p>
            <a:endParaRPr lang="en-US" sz="1600" dirty="0"/>
          </a:p>
          <a:p>
            <a:endParaRPr lang="en-US" sz="1600" dirty="0" smtClean="0"/>
          </a:p>
          <a:p>
            <a:endParaRPr lang="en-US" sz="1600" dirty="0" smtClean="0"/>
          </a:p>
          <a:p>
            <a:endParaRPr lang="en-US" sz="1600" dirty="0"/>
          </a:p>
          <a:p>
            <a:r>
              <a:rPr lang="en-US" sz="1600" dirty="0" smtClean="0"/>
              <a:t>Which </a:t>
            </a:r>
            <a:r>
              <a:rPr lang="en-US" sz="1600" dirty="0"/>
              <a:t>equation best describes the line of best fit</a:t>
            </a:r>
            <a:r>
              <a:rPr lang="en-US" sz="1600" dirty="0" smtClean="0"/>
              <a:t>?</a:t>
            </a:r>
          </a:p>
          <a:p>
            <a:endParaRPr lang="en-US" sz="1600" dirty="0"/>
          </a:p>
          <a:p>
            <a:pPr marL="342900" indent="-342900">
              <a:buAutoNum type="alphaUcPeriod"/>
            </a:pPr>
            <a:r>
              <a:rPr lang="en-US" sz="1600" i="1" dirty="0" smtClean="0"/>
              <a:t>y </a:t>
            </a:r>
            <a:r>
              <a:rPr lang="en-US" sz="1600" dirty="0"/>
              <a:t>= 0.37</a:t>
            </a:r>
            <a:r>
              <a:rPr lang="en-US" sz="1600" i="1" dirty="0"/>
              <a:t>x </a:t>
            </a:r>
            <a:r>
              <a:rPr lang="en-US" sz="1600" dirty="0"/>
              <a:t>+ </a:t>
            </a:r>
            <a:r>
              <a:rPr lang="en-US" sz="1600" dirty="0" smtClean="0"/>
              <a:t>1.57</a:t>
            </a:r>
          </a:p>
          <a:p>
            <a:endParaRPr lang="en-US" sz="1600" dirty="0"/>
          </a:p>
          <a:p>
            <a:r>
              <a:rPr lang="en-US" sz="1600" dirty="0"/>
              <a:t>B. </a:t>
            </a:r>
            <a:r>
              <a:rPr lang="en-US" sz="1600" dirty="0" smtClean="0"/>
              <a:t>  </a:t>
            </a:r>
            <a:r>
              <a:rPr lang="en-US" sz="1600" i="1" dirty="0" smtClean="0"/>
              <a:t>y </a:t>
            </a:r>
            <a:r>
              <a:rPr lang="en-US" sz="1600" dirty="0"/>
              <a:t>= 0.37</a:t>
            </a:r>
            <a:r>
              <a:rPr lang="en-US" sz="1600" i="1" dirty="0"/>
              <a:t>x </a:t>
            </a:r>
            <a:r>
              <a:rPr lang="en-US" sz="1600" dirty="0"/>
              <a:t>+ </a:t>
            </a:r>
            <a:r>
              <a:rPr lang="en-US" sz="1600" dirty="0" smtClean="0"/>
              <a:t>10.11</a:t>
            </a:r>
          </a:p>
          <a:p>
            <a:endParaRPr lang="en-US" sz="1600" dirty="0"/>
          </a:p>
          <a:p>
            <a:r>
              <a:rPr lang="es-ES" sz="1600" dirty="0"/>
              <a:t>C. </a:t>
            </a:r>
            <a:r>
              <a:rPr lang="es-ES" sz="1600" dirty="0" smtClean="0"/>
              <a:t>  </a:t>
            </a:r>
            <a:r>
              <a:rPr lang="es-ES" sz="1600" i="1" dirty="0" smtClean="0"/>
              <a:t>y </a:t>
            </a:r>
            <a:r>
              <a:rPr lang="es-ES" sz="1600" dirty="0"/>
              <a:t>= 0.68 </a:t>
            </a:r>
            <a:r>
              <a:rPr lang="es-ES" sz="1600" i="1" dirty="0"/>
              <a:t>x </a:t>
            </a:r>
            <a:r>
              <a:rPr lang="es-ES" sz="1600" dirty="0"/>
              <a:t>+ </a:t>
            </a:r>
            <a:r>
              <a:rPr lang="es-ES" sz="1600" dirty="0" smtClean="0"/>
              <a:t>2.32</a:t>
            </a:r>
          </a:p>
          <a:p>
            <a:endParaRPr lang="es-ES" sz="1600" dirty="0"/>
          </a:p>
          <a:p>
            <a:r>
              <a:rPr lang="es-ES" sz="1600" dirty="0"/>
              <a:t>D. </a:t>
            </a:r>
            <a:r>
              <a:rPr lang="es-ES" sz="1600" dirty="0" smtClean="0"/>
              <a:t>  </a:t>
            </a:r>
            <a:r>
              <a:rPr lang="es-ES" sz="1600" i="1" dirty="0" smtClean="0"/>
              <a:t>y </a:t>
            </a:r>
            <a:r>
              <a:rPr lang="es-ES" sz="1600" dirty="0"/>
              <a:t>= 0.68 </a:t>
            </a:r>
            <a:r>
              <a:rPr lang="es-ES" sz="1600" i="1" dirty="0"/>
              <a:t>x </a:t>
            </a:r>
            <a:r>
              <a:rPr lang="es-ES" sz="1600" dirty="0"/>
              <a:t>+ 6.61</a:t>
            </a:r>
            <a:r>
              <a:rPr lang="en-US" sz="1600" dirty="0" smtClean="0"/>
              <a:t> </a:t>
            </a:r>
            <a:endParaRPr lang="en-US" sz="1600" baseline="30000"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6746" y="1066800"/>
            <a:ext cx="4242435" cy="2923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7515553"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7"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37</a:t>
            </a:fld>
            <a:endParaRPr lang="en-US" dirty="0"/>
          </a:p>
        </p:txBody>
      </p:sp>
    </p:spTree>
    <p:extLst>
      <p:ext uri="{BB962C8B-B14F-4D97-AF65-F5344CB8AC3E}">
        <p14:creationId xmlns:p14="http://schemas.microsoft.com/office/powerpoint/2010/main" val="12560729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6780" y="609600"/>
            <a:ext cx="5958840" cy="461665"/>
          </a:xfrm>
          <a:prstGeom prst="rect">
            <a:avLst/>
          </a:prstGeom>
          <a:noFill/>
        </p:spPr>
        <p:txBody>
          <a:bodyPr wrap="square" rtlCol="0">
            <a:spAutoFit/>
          </a:bodyPr>
          <a:lstStyle/>
          <a:p>
            <a:pPr algn="ctr"/>
            <a:r>
              <a:rPr lang="en-US" sz="2400" dirty="0" smtClean="0"/>
              <a:t>A1.2.3</a:t>
            </a:r>
            <a:r>
              <a:rPr lang="en-US" dirty="0" smtClean="0"/>
              <a:t>  Data Analysis</a:t>
            </a:r>
            <a:endParaRPr lang="en-US" dirty="0"/>
          </a:p>
        </p:txBody>
      </p:sp>
      <p:pic>
        <p:nvPicPr>
          <p:cNvPr id="5" name="Picture 4" descr="F:\Hbg SIG\Keystone\Archive\Diane\Keyston_Content_Module_Standard_Blueprint-Algebra_I_April-2012_REVISED_Page_1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612" r="2492" b="14632"/>
          <a:stretch/>
        </p:blipFill>
        <p:spPr bwMode="auto">
          <a:xfrm>
            <a:off x="38100" y="1386339"/>
            <a:ext cx="7578657"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064"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9" name="Slide Number Placeholder 8"/>
          <p:cNvSpPr>
            <a:spLocks noGrp="1"/>
          </p:cNvSpPr>
          <p:nvPr>
            <p:ph type="sldNum" sz="quarter" idx="12"/>
          </p:nvPr>
        </p:nvSpPr>
        <p:spPr/>
        <p:txBody>
          <a:bodyPr/>
          <a:lstStyle/>
          <a:p>
            <a:fld id="{BFF117EF-9718-4423-89B7-490956680319}" type="slidenum">
              <a:rPr lang="en-US" smtClean="0"/>
              <a:pPr/>
              <a:t>38</a:t>
            </a:fld>
            <a:endParaRPr lang="en-US"/>
          </a:p>
        </p:txBody>
      </p:sp>
    </p:spTree>
    <p:extLst>
      <p:ext uri="{BB962C8B-B14F-4D97-AF65-F5344CB8AC3E}">
        <p14:creationId xmlns:p14="http://schemas.microsoft.com/office/powerpoint/2010/main" val="41359188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3293209"/>
          </a:xfrm>
          <a:prstGeom prst="rect">
            <a:avLst/>
          </a:prstGeom>
        </p:spPr>
        <p:txBody>
          <a:bodyPr wrap="square">
            <a:spAutoFit/>
          </a:bodyPr>
          <a:lstStyle/>
          <a:p>
            <a:r>
              <a:rPr lang="en-US" sz="1600" dirty="0"/>
              <a:t>3</a:t>
            </a:r>
            <a:r>
              <a:rPr lang="en-US" sz="1600" dirty="0" smtClean="0"/>
              <a:t>3. </a:t>
            </a:r>
            <a:r>
              <a:rPr lang="en-US" sz="1600" dirty="0"/>
              <a:t>The daily high temperatures, in </a:t>
            </a:r>
            <a:r>
              <a:rPr lang="en-US" sz="1600" dirty="0" smtClean="0"/>
              <a:t>degrees Fahrenheit </a:t>
            </a:r>
            <a:r>
              <a:rPr lang="en-US" sz="1600" dirty="0"/>
              <a:t>(°F), of a town are recorded for one </a:t>
            </a:r>
            <a:r>
              <a:rPr lang="en-US" sz="1600" dirty="0" smtClean="0"/>
              <a:t>year.  The </a:t>
            </a:r>
            <a:r>
              <a:rPr lang="en-US" sz="1600" dirty="0"/>
              <a:t>median high temperature is 62°F. </a:t>
            </a:r>
            <a:r>
              <a:rPr lang="en-US" sz="1600" dirty="0" smtClean="0"/>
              <a:t>The interquartile </a:t>
            </a:r>
            <a:r>
              <a:rPr lang="en-US" sz="1600" dirty="0"/>
              <a:t>range of high temperatures is 32</a:t>
            </a:r>
            <a:r>
              <a:rPr lang="en-US" sz="1600" dirty="0" smtClean="0"/>
              <a:t>.</a:t>
            </a:r>
          </a:p>
          <a:p>
            <a:endParaRPr lang="en-US" sz="1600" dirty="0"/>
          </a:p>
          <a:p>
            <a:r>
              <a:rPr lang="en-US" sz="1600" dirty="0"/>
              <a:t>Which is most likely to be true</a:t>
            </a:r>
            <a:r>
              <a:rPr lang="en-US" sz="1600" dirty="0" smtClean="0"/>
              <a:t>?</a:t>
            </a:r>
          </a:p>
          <a:p>
            <a:endParaRPr lang="en-US" sz="1600" dirty="0"/>
          </a:p>
          <a:p>
            <a:pPr marL="342900" indent="-342900">
              <a:buFont typeface="+mj-lt"/>
              <a:buAutoNum type="alphaUcPeriod"/>
            </a:pPr>
            <a:r>
              <a:rPr lang="en-US" sz="1600" dirty="0" smtClean="0"/>
              <a:t>Approximately </a:t>
            </a:r>
            <a:r>
              <a:rPr lang="en-US" sz="1600" dirty="0"/>
              <a:t>25% of the days had a </a:t>
            </a:r>
            <a:r>
              <a:rPr lang="en-US" sz="1600" dirty="0" smtClean="0"/>
              <a:t>high temperature </a:t>
            </a:r>
            <a:r>
              <a:rPr lang="en-US" sz="1600" dirty="0"/>
              <a:t>less than 30°F</a:t>
            </a:r>
            <a:r>
              <a:rPr lang="en-US" sz="1600" dirty="0" smtClean="0"/>
              <a:t>.</a:t>
            </a:r>
          </a:p>
          <a:p>
            <a:pPr marL="342900" indent="-342900">
              <a:buFont typeface="+mj-lt"/>
              <a:buAutoNum type="alphaUcPeriod"/>
            </a:pPr>
            <a:endParaRPr lang="en-US" sz="1600" dirty="0"/>
          </a:p>
          <a:p>
            <a:pPr marL="342900" indent="-342900">
              <a:buFont typeface="+mj-lt"/>
              <a:buAutoNum type="alphaUcPeriod"/>
            </a:pPr>
            <a:r>
              <a:rPr lang="en-US" sz="1600" dirty="0" smtClean="0"/>
              <a:t>Approximately </a:t>
            </a:r>
            <a:r>
              <a:rPr lang="en-US" sz="1600" dirty="0"/>
              <a:t>25% of the days had a </a:t>
            </a:r>
            <a:r>
              <a:rPr lang="en-US" sz="1600" dirty="0" smtClean="0"/>
              <a:t>high temperature greater </a:t>
            </a:r>
            <a:r>
              <a:rPr lang="en-US" sz="1600" dirty="0"/>
              <a:t>than 62°F</a:t>
            </a:r>
            <a:r>
              <a:rPr lang="en-US" sz="1600" dirty="0" smtClean="0"/>
              <a:t>.</a:t>
            </a:r>
          </a:p>
          <a:p>
            <a:pPr marL="342900" indent="-342900">
              <a:buFont typeface="+mj-lt"/>
              <a:buAutoNum type="alphaUcPeriod"/>
            </a:pPr>
            <a:endParaRPr lang="en-US" sz="1600" dirty="0"/>
          </a:p>
          <a:p>
            <a:pPr marL="342900" indent="-342900">
              <a:buFont typeface="+mj-lt"/>
              <a:buAutoNum type="alphaUcPeriod"/>
            </a:pPr>
            <a:r>
              <a:rPr lang="en-US" sz="1600" dirty="0" smtClean="0"/>
              <a:t>Approximately </a:t>
            </a:r>
            <a:r>
              <a:rPr lang="en-US" sz="1600" dirty="0"/>
              <a:t>50% of the days had a </a:t>
            </a:r>
            <a:r>
              <a:rPr lang="en-US" sz="1600" dirty="0" smtClean="0"/>
              <a:t>high temperature </a:t>
            </a:r>
            <a:r>
              <a:rPr lang="en-US" sz="1600" dirty="0"/>
              <a:t>greater than 62°F</a:t>
            </a:r>
            <a:r>
              <a:rPr lang="en-US" sz="1600" dirty="0" smtClean="0"/>
              <a:t>.</a:t>
            </a:r>
          </a:p>
          <a:p>
            <a:pPr marL="342900" indent="-342900">
              <a:buFont typeface="+mj-lt"/>
              <a:buAutoNum type="alphaUcPeriod"/>
            </a:pPr>
            <a:endParaRPr lang="en-US" sz="1600" dirty="0"/>
          </a:p>
          <a:p>
            <a:pPr marL="342900" indent="-342900">
              <a:buFont typeface="+mj-lt"/>
              <a:buAutoNum type="alphaUcPeriod"/>
            </a:pPr>
            <a:r>
              <a:rPr lang="en-US" sz="1600" dirty="0" smtClean="0"/>
              <a:t>Approximately </a:t>
            </a:r>
            <a:r>
              <a:rPr lang="en-US" sz="1600" dirty="0"/>
              <a:t>75% of the days had a </a:t>
            </a:r>
            <a:r>
              <a:rPr lang="en-US" sz="1600" dirty="0" smtClean="0"/>
              <a:t>high temperature </a:t>
            </a:r>
            <a:r>
              <a:rPr lang="en-US" sz="1600" dirty="0"/>
              <a:t>less than 94°F.</a:t>
            </a:r>
            <a:r>
              <a:rPr lang="en-US" sz="1600" dirty="0" smtClean="0"/>
              <a:t> </a:t>
            </a:r>
            <a:endParaRPr lang="en-US" sz="1600" dirty="0"/>
          </a:p>
        </p:txBody>
      </p:sp>
      <p:sp>
        <p:nvSpPr>
          <p:cNvPr id="2" name="TextBox 1"/>
          <p:cNvSpPr txBox="1"/>
          <p:nvPr/>
        </p:nvSpPr>
        <p:spPr>
          <a:xfrm>
            <a:off x="518160" y="5435468"/>
            <a:ext cx="7081520" cy="3539430"/>
          </a:xfrm>
          <a:prstGeom prst="rect">
            <a:avLst/>
          </a:prstGeom>
          <a:noFill/>
        </p:spPr>
        <p:txBody>
          <a:bodyPr wrap="square" rtlCol="0">
            <a:spAutoFit/>
          </a:bodyPr>
          <a:lstStyle/>
          <a:p>
            <a:r>
              <a:rPr lang="en-US" sz="1600" dirty="0"/>
              <a:t>3</a:t>
            </a:r>
            <a:r>
              <a:rPr lang="en-US" sz="1600" dirty="0" smtClean="0"/>
              <a:t>4. </a:t>
            </a:r>
            <a:r>
              <a:rPr lang="en-US" sz="1600" dirty="0"/>
              <a:t>The daily high temperatures in degrees Fahrenheit </a:t>
            </a:r>
            <a:r>
              <a:rPr lang="en-US" sz="1600" dirty="0" smtClean="0"/>
              <a:t>in Allentown</a:t>
            </a:r>
            <a:r>
              <a:rPr lang="en-US" sz="1600" dirty="0"/>
              <a:t>, PA, for a period </a:t>
            </a:r>
            <a:r>
              <a:rPr lang="en-US" sz="1600" dirty="0" smtClean="0"/>
              <a:t>of 10 </a:t>
            </a:r>
            <a:r>
              <a:rPr lang="en-US" sz="1600" dirty="0"/>
              <a:t>days are shown below</a:t>
            </a:r>
            <a:r>
              <a:rPr lang="en-US" sz="1600" dirty="0" smtClean="0"/>
              <a:t>.</a:t>
            </a:r>
          </a:p>
          <a:p>
            <a:endParaRPr lang="en-US" sz="1600" dirty="0"/>
          </a:p>
          <a:p>
            <a:r>
              <a:rPr lang="en-US" sz="1600" dirty="0" smtClean="0"/>
              <a:t>	       76    80    89    </a:t>
            </a:r>
            <a:r>
              <a:rPr lang="en-US" sz="1600" dirty="0"/>
              <a:t>96 </a:t>
            </a:r>
            <a:r>
              <a:rPr lang="en-US" sz="1600" dirty="0" smtClean="0"/>
              <a:t>   98    100    98    91    89    82</a:t>
            </a:r>
          </a:p>
          <a:p>
            <a:endParaRPr lang="en-US" sz="1600" dirty="0"/>
          </a:p>
          <a:p>
            <a:r>
              <a:rPr lang="en-US" sz="1600" dirty="0"/>
              <a:t>Which statement correctly describes the data</a:t>
            </a:r>
            <a:r>
              <a:rPr lang="en-US" sz="1600" dirty="0" smtClean="0"/>
              <a:t>?</a:t>
            </a:r>
          </a:p>
          <a:p>
            <a:endParaRPr lang="en-US" sz="1600" dirty="0"/>
          </a:p>
          <a:p>
            <a:pPr marL="342900" indent="-342900">
              <a:buAutoNum type="alphaUcPeriod"/>
            </a:pPr>
            <a:r>
              <a:rPr lang="en-US" sz="1600" dirty="0" smtClean="0"/>
              <a:t>The </a:t>
            </a:r>
            <a:r>
              <a:rPr lang="en-US" sz="1600" dirty="0"/>
              <a:t>median value is 98</a:t>
            </a:r>
            <a:r>
              <a:rPr lang="en-US" sz="1600" dirty="0" smtClean="0"/>
              <a:t>.</a:t>
            </a:r>
          </a:p>
          <a:p>
            <a:pPr marL="342900" indent="-342900">
              <a:buAutoNum type="alphaUcPeriod"/>
            </a:pPr>
            <a:endParaRPr lang="en-US" sz="1600" dirty="0"/>
          </a:p>
          <a:p>
            <a:r>
              <a:rPr lang="en-US" sz="1600" dirty="0"/>
              <a:t>B. </a:t>
            </a:r>
            <a:r>
              <a:rPr lang="en-US" sz="1600" dirty="0" smtClean="0"/>
              <a:t>  The </a:t>
            </a:r>
            <a:r>
              <a:rPr lang="en-US" sz="1600" dirty="0"/>
              <a:t>interquartile range is 16. </a:t>
            </a:r>
            <a:endParaRPr lang="en-US" sz="1600" dirty="0" smtClean="0"/>
          </a:p>
          <a:p>
            <a:endParaRPr lang="en-US" sz="1600" dirty="0"/>
          </a:p>
          <a:p>
            <a:r>
              <a:rPr lang="en-US" sz="1600" dirty="0"/>
              <a:t>C. </a:t>
            </a:r>
            <a:r>
              <a:rPr lang="en-US" sz="1600" dirty="0" smtClean="0"/>
              <a:t>  The </a:t>
            </a:r>
            <a:r>
              <a:rPr lang="en-US" sz="1600" dirty="0"/>
              <a:t>lower quartile value is 76</a:t>
            </a:r>
            <a:r>
              <a:rPr lang="en-US" sz="1600" dirty="0" smtClean="0"/>
              <a:t>.</a:t>
            </a:r>
          </a:p>
          <a:p>
            <a:endParaRPr lang="en-US" sz="1600" dirty="0"/>
          </a:p>
          <a:p>
            <a:r>
              <a:rPr lang="en-US" sz="1600" dirty="0"/>
              <a:t>D</a:t>
            </a:r>
            <a:r>
              <a:rPr lang="en-US" sz="1600" dirty="0" smtClean="0"/>
              <a:t>.   </a:t>
            </a:r>
            <a:r>
              <a:rPr lang="en-US" sz="1600" dirty="0"/>
              <a:t>The upper quartile value is 96.</a:t>
            </a:r>
            <a:r>
              <a:rPr lang="en-US" sz="1600" dirty="0" smtClean="0"/>
              <a:t> </a:t>
            </a:r>
            <a:endParaRPr lang="en-US" sz="1600" baseline="30000" dirty="0"/>
          </a:p>
        </p:txBody>
      </p:sp>
      <p:sp>
        <p:nvSpPr>
          <p:cNvPr id="5" name="Rectangle 4"/>
          <p:cNvSpPr/>
          <p:nvPr/>
        </p:nvSpPr>
        <p:spPr>
          <a:xfrm>
            <a:off x="7515553"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39</a:t>
            </a:fld>
            <a:endParaRPr lang="en-US" dirty="0"/>
          </a:p>
        </p:txBody>
      </p:sp>
    </p:spTree>
    <p:extLst>
      <p:ext uri="{BB962C8B-B14F-4D97-AF65-F5344CB8AC3E}">
        <p14:creationId xmlns:p14="http://schemas.microsoft.com/office/powerpoint/2010/main" val="28262569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249" y="0"/>
            <a:ext cx="256032" cy="76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INFO</a:t>
            </a:r>
            <a:endParaRPr lang="en-US" sz="1100" b="1" spc="-300" dirty="0"/>
          </a:p>
        </p:txBody>
      </p:sp>
      <p:sp>
        <p:nvSpPr>
          <p:cNvPr id="2" name="TextBox 1"/>
          <p:cNvSpPr txBox="1"/>
          <p:nvPr/>
        </p:nvSpPr>
        <p:spPr>
          <a:xfrm>
            <a:off x="523874" y="3657600"/>
            <a:ext cx="2714626" cy="846386"/>
          </a:xfrm>
          <a:prstGeom prst="rect">
            <a:avLst/>
          </a:prstGeom>
          <a:noFill/>
        </p:spPr>
        <p:txBody>
          <a:bodyPr wrap="square" rtlCol="0">
            <a:spAutoFit/>
          </a:bodyPr>
          <a:lstStyle/>
          <a:p>
            <a:r>
              <a:rPr lang="en-US" sz="4900" b="1" dirty="0" smtClean="0">
                <a:effectLst>
                  <a:glow rad="101600">
                    <a:schemeClr val="bg1">
                      <a:lumMod val="85000"/>
                      <a:alpha val="40000"/>
                    </a:schemeClr>
                  </a:glow>
                </a:effectLst>
              </a:rPr>
              <a:t>Info</a:t>
            </a:r>
            <a:endParaRPr lang="en-US" sz="4900" b="1" dirty="0">
              <a:effectLst>
                <a:glow rad="101600">
                  <a:schemeClr val="bg1">
                    <a:lumMod val="85000"/>
                    <a:alpha val="40000"/>
                  </a:schemeClr>
                </a:glow>
              </a:effectLst>
            </a:endParaRPr>
          </a:p>
        </p:txBody>
      </p:sp>
      <p:sp>
        <p:nvSpPr>
          <p:cNvPr id="12" name="Slide Number Placeholder 11"/>
          <p:cNvSpPr>
            <a:spLocks noGrp="1"/>
          </p:cNvSpPr>
          <p:nvPr>
            <p:ph type="sldNum" sz="quarter" idx="12"/>
          </p:nvPr>
        </p:nvSpPr>
        <p:spPr/>
        <p:txBody>
          <a:bodyPr/>
          <a:lstStyle/>
          <a:p>
            <a:fld id="{BFF117EF-9718-4423-89B7-490956680319}" type="slidenum">
              <a:rPr lang="en-US" smtClean="0"/>
              <a:pPr/>
              <a:t>4</a:t>
            </a:fld>
            <a:endParaRPr lang="en-US"/>
          </a:p>
        </p:txBody>
      </p:sp>
    </p:spTree>
    <p:extLst>
      <p:ext uri="{BB962C8B-B14F-4D97-AF65-F5344CB8AC3E}">
        <p14:creationId xmlns:p14="http://schemas.microsoft.com/office/powerpoint/2010/main" val="192988462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830997"/>
          </a:xfrm>
          <a:prstGeom prst="rect">
            <a:avLst/>
          </a:prstGeom>
        </p:spPr>
        <p:txBody>
          <a:bodyPr wrap="square">
            <a:spAutoFit/>
          </a:bodyPr>
          <a:lstStyle/>
          <a:p>
            <a:r>
              <a:rPr lang="en-US" sz="1600" dirty="0" smtClean="0"/>
              <a:t>35. </a:t>
            </a:r>
            <a:r>
              <a:rPr lang="en-US" sz="1600" dirty="0"/>
              <a:t>Vy asked 200 students to select their favorite sport and then recorded the results in the bar graph below</a:t>
            </a:r>
            <a:r>
              <a:rPr lang="en-US" sz="1600" dirty="0" smtClean="0"/>
              <a:t>.</a:t>
            </a:r>
          </a:p>
          <a:p>
            <a:r>
              <a:rPr lang="en-US" sz="1600" dirty="0" smtClean="0"/>
              <a:t> </a:t>
            </a:r>
            <a:endParaRPr lang="en-US" sz="1600" dirty="0"/>
          </a:p>
        </p:txBody>
      </p:sp>
      <p:sp>
        <p:nvSpPr>
          <p:cNvPr id="5" name="Rectangle 4"/>
          <p:cNvSpPr/>
          <p:nvPr/>
        </p:nvSpPr>
        <p:spPr>
          <a:xfrm>
            <a:off x="518160" y="5306321"/>
            <a:ext cx="7081520" cy="2800767"/>
          </a:xfrm>
          <a:prstGeom prst="rect">
            <a:avLst/>
          </a:prstGeom>
        </p:spPr>
        <p:txBody>
          <a:bodyPr wrap="square">
            <a:spAutoFit/>
          </a:bodyPr>
          <a:lstStyle/>
          <a:p>
            <a:r>
              <a:rPr lang="en-US" sz="1600" dirty="0"/>
              <a:t>Vy will ask another 80 students to select their favorite </a:t>
            </a:r>
            <a:r>
              <a:rPr lang="en-US" sz="1600" dirty="0" smtClean="0"/>
              <a:t>sport.  Based </a:t>
            </a:r>
            <a:r>
              <a:rPr lang="en-US" sz="1600" dirty="0"/>
              <a:t>on the information in the bar graph, </a:t>
            </a:r>
            <a:r>
              <a:rPr lang="en-US" sz="1600" dirty="0" smtClean="0"/>
              <a:t>how many </a:t>
            </a:r>
            <a:r>
              <a:rPr lang="en-US" sz="1600" dirty="0"/>
              <a:t>more students of the next 80 asked will select basketball rather than football as their favorite sport</a:t>
            </a:r>
            <a:r>
              <a:rPr lang="en-US" sz="1600" dirty="0" smtClean="0"/>
              <a:t>?</a:t>
            </a:r>
          </a:p>
          <a:p>
            <a:endParaRPr lang="en-US" sz="1600" dirty="0"/>
          </a:p>
          <a:p>
            <a:pPr marL="342900" indent="-342900">
              <a:buAutoNum type="alphaUcPeriod"/>
            </a:pPr>
            <a:r>
              <a:rPr lang="en-US" sz="1600" dirty="0" smtClean="0"/>
              <a:t>10</a:t>
            </a:r>
          </a:p>
          <a:p>
            <a:endParaRPr lang="en-US" sz="1600" dirty="0"/>
          </a:p>
          <a:p>
            <a:r>
              <a:rPr lang="en-US" sz="1600" dirty="0"/>
              <a:t>B. </a:t>
            </a:r>
            <a:r>
              <a:rPr lang="en-US" sz="1600" dirty="0" smtClean="0"/>
              <a:t>   20</a:t>
            </a:r>
          </a:p>
          <a:p>
            <a:endParaRPr lang="en-US" sz="1600" dirty="0"/>
          </a:p>
          <a:p>
            <a:r>
              <a:rPr lang="en-US" sz="1600" dirty="0"/>
              <a:t>C. </a:t>
            </a:r>
            <a:r>
              <a:rPr lang="en-US" sz="1600" dirty="0" smtClean="0"/>
              <a:t>   25</a:t>
            </a:r>
          </a:p>
          <a:p>
            <a:endParaRPr lang="en-US" sz="1600" dirty="0"/>
          </a:p>
          <a:p>
            <a:r>
              <a:rPr lang="en-US" sz="1600" dirty="0"/>
              <a:t>D. </a:t>
            </a:r>
            <a:r>
              <a:rPr lang="en-US" sz="1600" dirty="0" smtClean="0"/>
              <a:t>   30</a:t>
            </a:r>
            <a:endParaRPr lang="en-US" sz="1600"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 y="1188876"/>
            <a:ext cx="6815390" cy="3986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6064"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7"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40</a:t>
            </a:fld>
            <a:endParaRPr lang="en-US" dirty="0"/>
          </a:p>
        </p:txBody>
      </p:sp>
    </p:spTree>
    <p:extLst>
      <p:ext uri="{BB962C8B-B14F-4D97-AF65-F5344CB8AC3E}">
        <p14:creationId xmlns:p14="http://schemas.microsoft.com/office/powerpoint/2010/main" val="98164381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8540" y="530426"/>
            <a:ext cx="3540760" cy="2728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8160" y="335282"/>
            <a:ext cx="7081520" cy="5262979"/>
          </a:xfrm>
          <a:prstGeom prst="rect">
            <a:avLst/>
          </a:prstGeom>
        </p:spPr>
        <p:txBody>
          <a:bodyPr wrap="square">
            <a:spAutoFit/>
          </a:bodyPr>
          <a:lstStyle/>
          <a:p>
            <a:r>
              <a:rPr lang="en-US" sz="1600" dirty="0" smtClean="0"/>
              <a:t>36. </a:t>
            </a:r>
            <a:r>
              <a:rPr lang="en-US" sz="1600" dirty="0"/>
              <a:t>The points scored by a football team are shown in the stem-and-leaf plot below</a:t>
            </a:r>
            <a:r>
              <a:rPr lang="en-US" sz="1600" dirty="0" smtClean="0"/>
              <a:t>.</a:t>
            </a:r>
          </a:p>
          <a:p>
            <a:endParaRPr lang="en-US" sz="1600" dirty="0"/>
          </a:p>
          <a:p>
            <a:endParaRPr lang="en-US" sz="1600" dirty="0" smtClean="0"/>
          </a:p>
          <a:p>
            <a:endParaRPr lang="en-US" sz="1600" dirty="0"/>
          </a:p>
          <a:p>
            <a:endParaRPr lang="en-US" sz="1600" dirty="0" smtClean="0"/>
          </a:p>
          <a:p>
            <a:endParaRPr lang="en-US" sz="1600" dirty="0" smtClean="0"/>
          </a:p>
          <a:p>
            <a:endParaRPr lang="en-US" sz="1600" dirty="0"/>
          </a:p>
          <a:p>
            <a:endParaRPr lang="en-US" sz="1600" dirty="0" smtClean="0"/>
          </a:p>
          <a:p>
            <a:endParaRPr lang="en-US" sz="1600" dirty="0"/>
          </a:p>
          <a:p>
            <a:endParaRPr lang="en-US" sz="1600" dirty="0" smtClean="0"/>
          </a:p>
          <a:p>
            <a:endParaRPr lang="en-US" sz="1600" dirty="0" smtClean="0"/>
          </a:p>
          <a:p>
            <a:endParaRPr lang="en-US" sz="1600" dirty="0" smtClean="0"/>
          </a:p>
          <a:p>
            <a:r>
              <a:rPr lang="en-US" sz="1600" dirty="0" smtClean="0"/>
              <a:t>What </a:t>
            </a:r>
            <a:r>
              <a:rPr lang="en-US" sz="1600" dirty="0"/>
              <a:t>was the median number of points scored by the football team</a:t>
            </a:r>
            <a:r>
              <a:rPr lang="en-US" sz="1600" dirty="0" smtClean="0"/>
              <a:t>?</a:t>
            </a:r>
          </a:p>
          <a:p>
            <a:endParaRPr lang="en-US" sz="1600" dirty="0"/>
          </a:p>
          <a:p>
            <a:pPr marL="342900" indent="-342900">
              <a:buAutoNum type="alphaUcPeriod"/>
            </a:pPr>
            <a:r>
              <a:rPr lang="en-US" sz="1600" dirty="0" smtClean="0"/>
              <a:t>24</a:t>
            </a:r>
          </a:p>
          <a:p>
            <a:endParaRPr lang="en-US" sz="1600" dirty="0"/>
          </a:p>
          <a:p>
            <a:r>
              <a:rPr lang="en-US" sz="1600" dirty="0"/>
              <a:t>B. </a:t>
            </a:r>
            <a:r>
              <a:rPr lang="en-US" sz="1600" dirty="0" smtClean="0"/>
              <a:t>   27</a:t>
            </a:r>
          </a:p>
          <a:p>
            <a:endParaRPr lang="en-US" sz="1600" dirty="0"/>
          </a:p>
          <a:p>
            <a:r>
              <a:rPr lang="en-US" sz="1600" dirty="0"/>
              <a:t>C. </a:t>
            </a:r>
            <a:r>
              <a:rPr lang="en-US" sz="1600" dirty="0" smtClean="0"/>
              <a:t>   28</a:t>
            </a:r>
          </a:p>
          <a:p>
            <a:endParaRPr lang="en-US" sz="1600" dirty="0"/>
          </a:p>
          <a:p>
            <a:r>
              <a:rPr lang="en-US" sz="1600" dirty="0"/>
              <a:t>D. </a:t>
            </a:r>
            <a:r>
              <a:rPr lang="en-US" sz="1600" dirty="0" smtClean="0"/>
              <a:t>   32 </a:t>
            </a:r>
            <a:endParaRPr lang="en-US" sz="1600" dirty="0"/>
          </a:p>
        </p:txBody>
      </p:sp>
      <p:sp>
        <p:nvSpPr>
          <p:cNvPr id="5" name="Rectangle 4"/>
          <p:cNvSpPr/>
          <p:nvPr/>
        </p:nvSpPr>
        <p:spPr>
          <a:xfrm>
            <a:off x="7515553"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41</a:t>
            </a:fld>
            <a:endParaRPr lang="en-US" dirty="0"/>
          </a:p>
        </p:txBody>
      </p:sp>
    </p:spTree>
    <p:extLst>
      <p:ext uri="{BB962C8B-B14F-4D97-AF65-F5344CB8AC3E}">
        <p14:creationId xmlns:p14="http://schemas.microsoft.com/office/powerpoint/2010/main" val="41447183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8415" y="359231"/>
            <a:ext cx="3001010" cy="3489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8160" y="335283"/>
            <a:ext cx="7081520" cy="584775"/>
          </a:xfrm>
          <a:prstGeom prst="rect">
            <a:avLst/>
          </a:prstGeom>
        </p:spPr>
        <p:txBody>
          <a:bodyPr wrap="square">
            <a:spAutoFit/>
          </a:bodyPr>
          <a:lstStyle/>
          <a:p>
            <a:r>
              <a:rPr lang="en-US" sz="1600" dirty="0" smtClean="0"/>
              <a:t>37. </a:t>
            </a:r>
            <a:r>
              <a:rPr lang="en-US" sz="1600" dirty="0"/>
              <a:t>John recorded the weight of his dog Spot at different ages as shown in the scatter plot below.</a:t>
            </a:r>
          </a:p>
        </p:txBody>
      </p:sp>
      <mc:AlternateContent xmlns:mc="http://schemas.openxmlformats.org/markup-compatibility/2006" xmlns:a14="http://schemas.microsoft.com/office/drawing/2010/main">
        <mc:Choice Requires="a14">
          <p:sp>
            <p:nvSpPr>
              <p:cNvPr id="2" name="TextBox 1"/>
              <p:cNvSpPr txBox="1"/>
              <p:nvPr/>
            </p:nvSpPr>
            <p:spPr>
              <a:xfrm>
                <a:off x="521685" y="6118861"/>
                <a:ext cx="7081520" cy="3140219"/>
              </a:xfrm>
              <a:prstGeom prst="rect">
                <a:avLst/>
              </a:prstGeom>
              <a:noFill/>
            </p:spPr>
            <p:txBody>
              <a:bodyPr wrap="square" rtlCol="0">
                <a:spAutoFit/>
              </a:bodyPr>
              <a:lstStyle/>
              <a:p>
                <a:r>
                  <a:rPr lang="en-US" sz="1600" dirty="0" smtClean="0"/>
                  <a:t>24. </a:t>
                </a:r>
                <a:r>
                  <a:rPr lang="en-US" sz="1600" dirty="0"/>
                  <a:t>A number cube with sides labeled 1 through 6 </a:t>
                </a:r>
                <a:r>
                  <a:rPr lang="en-US" sz="1600" dirty="0" smtClean="0"/>
                  <a:t>is rolled </a:t>
                </a:r>
                <a:r>
                  <a:rPr lang="en-US" sz="1600" dirty="0"/>
                  <a:t>two times, and the sum of the numbers </a:t>
                </a:r>
                <a:r>
                  <a:rPr lang="en-US" sz="1600" dirty="0" smtClean="0"/>
                  <a:t>that end </a:t>
                </a:r>
                <a:r>
                  <a:rPr lang="en-US" sz="1600" dirty="0"/>
                  <a:t>face up is </a:t>
                </a:r>
                <a:r>
                  <a:rPr lang="en-US" sz="1600" dirty="0" smtClean="0"/>
                  <a:t> calculated</a:t>
                </a:r>
                <a:r>
                  <a:rPr lang="en-US" sz="1600" dirty="0"/>
                  <a:t>. What is the </a:t>
                </a:r>
                <a:r>
                  <a:rPr lang="en-US" sz="1600" dirty="0" smtClean="0"/>
                  <a:t>probability that </a:t>
                </a:r>
                <a:r>
                  <a:rPr lang="en-US" sz="1600" dirty="0"/>
                  <a:t>the sum of the numbers is 3?</a:t>
                </a:r>
                <a:endParaRPr lang="en-US" sz="1600" dirty="0" smtClean="0"/>
              </a:p>
              <a:p>
                <a:r>
                  <a:rPr lang="en-US" sz="1600" dirty="0"/>
                  <a:t>A</a:t>
                </a:r>
                <a:r>
                  <a:rPr lang="en-US" sz="1600" dirty="0" smtClean="0"/>
                  <a:t>.  </a:t>
                </a:r>
                <a14:m>
                  <m:oMath xmlns:m="http://schemas.openxmlformats.org/officeDocument/2006/math">
                    <m:f>
                      <m:fPr>
                        <m:ctrlPr>
                          <a:rPr lang="en-US" sz="1600" i="1" smtClean="0">
                            <a:latin typeface="Cambria Math"/>
                          </a:rPr>
                        </m:ctrlPr>
                      </m:fPr>
                      <m:num>
                        <m:r>
                          <m:rPr>
                            <m:nor/>
                          </m:rPr>
                          <a:rPr lang="en-US" sz="1600" b="0" i="0" smtClean="0">
                            <a:latin typeface="Cambria Math"/>
                          </a:rPr>
                          <m:t>1</m:t>
                        </m:r>
                      </m:num>
                      <m:den>
                        <m:r>
                          <m:rPr>
                            <m:nor/>
                          </m:rPr>
                          <a:rPr lang="en-US" sz="1600" b="0" i="0" smtClean="0">
                            <a:latin typeface="Cambria Math"/>
                          </a:rPr>
                          <m:t>18</m:t>
                        </m:r>
                      </m:den>
                    </m:f>
                  </m:oMath>
                </a14:m>
                <a:endParaRPr lang="en-US" sz="1600" dirty="0" smtClean="0"/>
              </a:p>
              <a:p>
                <a:endParaRPr lang="en-US" sz="1600" dirty="0"/>
              </a:p>
              <a:p>
                <a:r>
                  <a:rPr lang="en-US" sz="1600" dirty="0"/>
                  <a:t>B</a:t>
                </a:r>
                <a:r>
                  <a:rPr lang="en-US" sz="1600" dirty="0" smtClean="0"/>
                  <a:t>.   </a:t>
                </a:r>
                <a14:m>
                  <m:oMath xmlns:m="http://schemas.openxmlformats.org/officeDocument/2006/math">
                    <m:f>
                      <m:fPr>
                        <m:ctrlPr>
                          <a:rPr lang="en-US" sz="1600" i="1">
                            <a:latin typeface="Cambria Math"/>
                          </a:rPr>
                        </m:ctrlPr>
                      </m:fPr>
                      <m:num>
                        <m:r>
                          <m:rPr>
                            <m:nor/>
                          </m:rPr>
                          <a:rPr lang="en-US" sz="1600">
                            <a:latin typeface="Cambria Math"/>
                          </a:rPr>
                          <m:t>1</m:t>
                        </m:r>
                      </m:num>
                      <m:den>
                        <m:r>
                          <m:rPr>
                            <m:nor/>
                          </m:rPr>
                          <a:rPr lang="en-US" sz="1600" b="0" i="0" smtClean="0">
                            <a:latin typeface="Cambria Math"/>
                          </a:rPr>
                          <m:t>12</m:t>
                        </m:r>
                      </m:den>
                    </m:f>
                  </m:oMath>
                </a14:m>
                <a:endParaRPr lang="en-US" sz="1600" dirty="0" smtClean="0"/>
              </a:p>
              <a:p>
                <a:endParaRPr lang="en-US" sz="1600" dirty="0" smtClean="0"/>
              </a:p>
              <a:p>
                <a:r>
                  <a:rPr lang="en-US" sz="1600" dirty="0"/>
                  <a:t>C</a:t>
                </a:r>
                <a:r>
                  <a:rPr lang="en-US" sz="1600" dirty="0" smtClean="0"/>
                  <a:t>.   </a:t>
                </a:r>
                <a14:m>
                  <m:oMath xmlns:m="http://schemas.openxmlformats.org/officeDocument/2006/math">
                    <m:f>
                      <m:fPr>
                        <m:ctrlPr>
                          <a:rPr lang="en-US" sz="1600" i="1">
                            <a:latin typeface="Cambria Math"/>
                          </a:rPr>
                        </m:ctrlPr>
                      </m:fPr>
                      <m:num>
                        <m:r>
                          <m:rPr>
                            <m:nor/>
                          </m:rPr>
                          <a:rPr lang="en-US" sz="1600">
                            <a:latin typeface="Cambria Math"/>
                          </a:rPr>
                          <m:t>1</m:t>
                        </m:r>
                      </m:num>
                      <m:den>
                        <m:r>
                          <m:rPr>
                            <m:nor/>
                          </m:rPr>
                          <a:rPr lang="en-US" sz="1600" b="0" i="0" smtClean="0">
                            <a:latin typeface="Cambria Math"/>
                          </a:rPr>
                          <m:t>9</m:t>
                        </m:r>
                      </m:den>
                    </m:f>
                  </m:oMath>
                </a14:m>
                <a:endParaRPr lang="en-US" sz="1600" dirty="0" smtClean="0"/>
              </a:p>
              <a:p>
                <a:endParaRPr lang="en-US" sz="1600" dirty="0" smtClean="0"/>
              </a:p>
              <a:p>
                <a:r>
                  <a:rPr lang="en-US" sz="1600" dirty="0"/>
                  <a:t>D</a:t>
                </a:r>
                <a:r>
                  <a:rPr lang="en-US" sz="1600" dirty="0" smtClean="0"/>
                  <a:t>.   </a:t>
                </a:r>
                <a14:m>
                  <m:oMath xmlns:m="http://schemas.openxmlformats.org/officeDocument/2006/math">
                    <m:f>
                      <m:fPr>
                        <m:ctrlPr>
                          <a:rPr lang="en-US" sz="1600" i="1">
                            <a:latin typeface="Cambria Math"/>
                          </a:rPr>
                        </m:ctrlPr>
                      </m:fPr>
                      <m:num>
                        <m:r>
                          <m:rPr>
                            <m:nor/>
                          </m:rPr>
                          <a:rPr lang="en-US" sz="1600">
                            <a:latin typeface="Cambria Math"/>
                          </a:rPr>
                          <m:t>1</m:t>
                        </m:r>
                      </m:num>
                      <m:den>
                        <m:r>
                          <m:rPr>
                            <m:nor/>
                          </m:rPr>
                          <a:rPr lang="en-US" sz="1600" b="0" i="0" smtClean="0">
                            <a:latin typeface="Cambria Math"/>
                          </a:rPr>
                          <m:t>2</m:t>
                        </m:r>
                      </m:den>
                    </m:f>
                  </m:oMath>
                </a14:m>
                <a:endParaRPr lang="en-US" sz="1600" baseline="30000" dirty="0"/>
              </a:p>
            </p:txBody>
          </p:sp>
        </mc:Choice>
        <mc:Fallback xmlns="">
          <p:sp>
            <p:nvSpPr>
              <p:cNvPr id="2" name="TextBox 1"/>
              <p:cNvSpPr txBox="1">
                <a:spLocks noRot="1" noChangeAspect="1" noMove="1" noResize="1" noEditPoints="1" noAdjustHandles="1" noChangeArrowheads="1" noChangeShapeType="1" noTextEdit="1"/>
              </p:cNvSpPr>
              <p:nvPr/>
            </p:nvSpPr>
            <p:spPr>
              <a:xfrm>
                <a:off x="521685" y="6118861"/>
                <a:ext cx="7081520" cy="3140219"/>
              </a:xfrm>
              <a:prstGeom prst="rect">
                <a:avLst/>
              </a:prstGeom>
              <a:blipFill rotWithShape="1">
                <a:blip r:embed="rId4" cstate="print"/>
                <a:stretch>
                  <a:fillRect l="-517" t="-583" r="-258"/>
                </a:stretch>
              </a:blipFill>
            </p:spPr>
            <p:txBody>
              <a:bodyPr/>
              <a:lstStyle/>
              <a:p>
                <a:r>
                  <a:rPr lang="en-US">
                    <a:noFill/>
                  </a:rPr>
                  <a:t> </a:t>
                </a:r>
              </a:p>
            </p:txBody>
          </p:sp>
        </mc:Fallback>
      </mc:AlternateContent>
      <p:sp>
        <p:nvSpPr>
          <p:cNvPr id="5" name="Rectangle 4"/>
          <p:cNvSpPr/>
          <p:nvPr/>
        </p:nvSpPr>
        <p:spPr>
          <a:xfrm>
            <a:off x="518160" y="3604262"/>
            <a:ext cx="7081520" cy="2062103"/>
          </a:xfrm>
          <a:prstGeom prst="rect">
            <a:avLst/>
          </a:prstGeom>
        </p:spPr>
        <p:txBody>
          <a:bodyPr wrap="square">
            <a:spAutoFit/>
          </a:bodyPr>
          <a:lstStyle/>
          <a:p>
            <a:r>
              <a:rPr lang="en-US" sz="1600" dirty="0"/>
              <a:t>Based on the line of best fit, what will be Spot’s weight after 18 months?</a:t>
            </a:r>
          </a:p>
          <a:p>
            <a:pPr marL="342900" indent="-342900">
              <a:buAutoNum type="alphaUcPeriod"/>
            </a:pPr>
            <a:r>
              <a:rPr lang="en-US" sz="1600" dirty="0" smtClean="0"/>
              <a:t>27 pounds</a:t>
            </a:r>
          </a:p>
          <a:p>
            <a:endParaRPr lang="en-US" sz="1600" dirty="0"/>
          </a:p>
          <a:p>
            <a:r>
              <a:rPr lang="en-US" sz="1600" dirty="0"/>
              <a:t>B. </a:t>
            </a:r>
            <a:r>
              <a:rPr lang="en-US" sz="1600" dirty="0" smtClean="0"/>
              <a:t>   32 pounds</a:t>
            </a:r>
          </a:p>
          <a:p>
            <a:endParaRPr lang="en-US" sz="1600" dirty="0"/>
          </a:p>
          <a:p>
            <a:r>
              <a:rPr lang="en-US" sz="1600" dirty="0"/>
              <a:t>C</a:t>
            </a:r>
            <a:r>
              <a:rPr lang="en-US" sz="1600" dirty="0" smtClean="0"/>
              <a:t>.   </a:t>
            </a:r>
            <a:r>
              <a:rPr lang="en-US" sz="1600" dirty="0"/>
              <a:t>36 </a:t>
            </a:r>
            <a:r>
              <a:rPr lang="en-US" sz="1600" dirty="0" smtClean="0"/>
              <a:t>pounds</a:t>
            </a:r>
          </a:p>
          <a:p>
            <a:endParaRPr lang="en-US" sz="1600" dirty="0"/>
          </a:p>
          <a:p>
            <a:r>
              <a:rPr lang="en-US" sz="1600" dirty="0"/>
              <a:t>D. </a:t>
            </a:r>
            <a:r>
              <a:rPr lang="en-US" sz="1600" dirty="0" smtClean="0"/>
              <a:t>  50 </a:t>
            </a:r>
            <a:r>
              <a:rPr lang="en-US" sz="1600" dirty="0"/>
              <a:t>pounds</a:t>
            </a:r>
          </a:p>
        </p:txBody>
      </p:sp>
      <p:sp>
        <p:nvSpPr>
          <p:cNvPr id="6" name="Rectangle 5"/>
          <p:cNvSpPr/>
          <p:nvPr/>
        </p:nvSpPr>
        <p:spPr>
          <a:xfrm>
            <a:off x="-6064" y="1752600"/>
            <a:ext cx="256032" cy="990600"/>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2</a:t>
            </a:r>
            <a:endParaRPr lang="en-US" sz="1100" b="1" spc="-300" dirty="0"/>
          </a:p>
        </p:txBody>
      </p:sp>
      <p:sp>
        <p:nvSpPr>
          <p:cNvPr id="7"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42</a:t>
            </a:fld>
            <a:endParaRPr lang="en-US" dirty="0"/>
          </a:p>
        </p:txBody>
      </p:sp>
    </p:spTree>
    <p:extLst>
      <p:ext uri="{BB962C8B-B14F-4D97-AF65-F5344CB8AC3E}">
        <p14:creationId xmlns:p14="http://schemas.microsoft.com/office/powerpoint/2010/main" val="266729187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00900"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5" name="Rectangle 4"/>
          <p:cNvSpPr/>
          <p:nvPr/>
        </p:nvSpPr>
        <p:spPr>
          <a:xfrm>
            <a:off x="522490" y="3654933"/>
            <a:ext cx="6388949" cy="1349372"/>
          </a:xfrm>
          <a:prstGeom prst="rect">
            <a:avLst/>
          </a:prstGeom>
        </p:spPr>
        <p:txBody>
          <a:bodyPr wrap="square" lIns="101882" tIns="50941" rIns="101882" bIns="50941">
            <a:spAutoFit/>
          </a:bodyPr>
          <a:lstStyle/>
          <a:p>
            <a:r>
              <a:rPr lang="en-US" sz="4900" b="1" dirty="0">
                <a:effectLst>
                  <a:glow rad="101600">
                    <a:schemeClr val="bg1">
                      <a:lumMod val="85000"/>
                      <a:alpha val="40000"/>
                    </a:schemeClr>
                  </a:glow>
                </a:effectLst>
              </a:rPr>
              <a:t>Constructed Response</a:t>
            </a:r>
          </a:p>
          <a:p>
            <a:r>
              <a:rPr lang="en-US" sz="1600" b="1" dirty="0" smtClean="0">
                <a:effectLst>
                  <a:glow rad="101600">
                    <a:schemeClr val="bg1">
                      <a:lumMod val="85000"/>
                      <a:alpha val="40000"/>
                    </a:schemeClr>
                  </a:glow>
                </a:effectLst>
              </a:rPr>
              <a:t>Fill In the Blank</a:t>
            </a:r>
          </a:p>
          <a:p>
            <a:r>
              <a:rPr lang="en-US" sz="1600" b="1" dirty="0" smtClean="0">
                <a:effectLst>
                  <a:glow rad="101600">
                    <a:schemeClr val="bg1">
                      <a:lumMod val="85000"/>
                      <a:alpha val="40000"/>
                    </a:schemeClr>
                  </a:glow>
                </a:effectLst>
              </a:rPr>
              <a:t>A1.1.1 to A1.2.3</a:t>
            </a:r>
            <a:endParaRPr lang="en-US" sz="1600" dirty="0"/>
          </a:p>
        </p:txBody>
      </p:sp>
      <p:sp>
        <p:nvSpPr>
          <p:cNvPr id="7" name="Rectangle 6"/>
          <p:cNvSpPr/>
          <p:nvPr/>
        </p:nvSpPr>
        <p:spPr>
          <a:xfrm>
            <a:off x="2533650" y="6858000"/>
            <a:ext cx="3684006" cy="1215717"/>
          </a:xfrm>
          <a:prstGeom prst="rect">
            <a:avLst/>
          </a:prstGeom>
          <a:solidFill>
            <a:schemeClr val="bg1">
              <a:lumMod val="85000"/>
            </a:schemeClr>
          </a:solidFill>
        </p:spPr>
        <p:txBody>
          <a:bodyPr wrap="square" rtlCol="0">
            <a:spAutoFit/>
          </a:bodyPr>
          <a:lstStyle/>
          <a:p>
            <a:r>
              <a:rPr lang="en-US" sz="1600" b="1" dirty="0" smtClean="0">
                <a:solidFill>
                  <a:schemeClr val="tx1"/>
                </a:solidFill>
              </a:rPr>
              <a:t>Rubric:</a:t>
            </a:r>
            <a:endParaRPr lang="en-US" sz="1600" b="1" dirty="0">
              <a:solidFill>
                <a:schemeClr val="tx1"/>
              </a:solidFill>
            </a:endParaRPr>
          </a:p>
          <a:p>
            <a:endParaRPr lang="en-US" sz="400" b="1" dirty="0">
              <a:solidFill>
                <a:schemeClr val="tx1"/>
              </a:solidFill>
            </a:endParaRPr>
          </a:p>
          <a:p>
            <a:r>
              <a:rPr lang="en-US" sz="1600" b="1" dirty="0" smtClean="0">
                <a:solidFill>
                  <a:schemeClr val="tx1"/>
                </a:solidFill>
              </a:rPr>
              <a:t>1 point for each correct answer.</a:t>
            </a:r>
          </a:p>
          <a:p>
            <a:endParaRPr lang="en-US" sz="400" dirty="0"/>
          </a:p>
          <a:p>
            <a:pPr marL="171450" indent="-171450">
              <a:buFont typeface="Arial" charset="0"/>
              <a:buChar char="•"/>
            </a:pPr>
            <a:r>
              <a:rPr lang="en-US" sz="1100" b="1" dirty="0" smtClean="0">
                <a:solidFill>
                  <a:schemeClr val="tx1"/>
                </a:solidFill>
              </a:rPr>
              <a:t>Units</a:t>
            </a:r>
            <a:r>
              <a:rPr lang="en-US" sz="1100" dirty="0" smtClean="0">
                <a:solidFill>
                  <a:schemeClr val="tx1"/>
                </a:solidFill>
              </a:rPr>
              <a:t> are usually </a:t>
            </a:r>
            <a:r>
              <a:rPr lang="en-US" sz="1100" b="1" dirty="0" smtClean="0">
                <a:solidFill>
                  <a:schemeClr val="tx1"/>
                </a:solidFill>
              </a:rPr>
              <a:t>supplied</a:t>
            </a:r>
            <a:r>
              <a:rPr lang="en-US" sz="1100" dirty="0" smtClean="0">
                <a:solidFill>
                  <a:schemeClr val="tx1"/>
                </a:solidFill>
              </a:rPr>
              <a:t> for the student.</a:t>
            </a:r>
          </a:p>
          <a:p>
            <a:pPr marL="171450" indent="-171450">
              <a:buFont typeface="Arial" charset="0"/>
              <a:buChar char="•"/>
            </a:pPr>
            <a:r>
              <a:rPr lang="en-US" sz="1100" b="1" dirty="0" smtClean="0"/>
              <a:t>Answer</a:t>
            </a:r>
            <a:r>
              <a:rPr lang="en-US" sz="1100" dirty="0" smtClean="0"/>
              <a:t> is usually a </a:t>
            </a:r>
            <a:r>
              <a:rPr lang="en-US" sz="1100" b="1" dirty="0" smtClean="0"/>
              <a:t>number</a:t>
            </a:r>
            <a:r>
              <a:rPr lang="en-US" sz="1100" dirty="0" smtClean="0"/>
              <a:t>, </a:t>
            </a:r>
            <a:r>
              <a:rPr lang="en-US" sz="1100" b="1" dirty="0" smtClean="0"/>
              <a:t>equation</a:t>
            </a:r>
            <a:r>
              <a:rPr lang="en-US" sz="1100" dirty="0" smtClean="0"/>
              <a:t> or </a:t>
            </a:r>
            <a:r>
              <a:rPr lang="en-US" sz="1100" b="1" dirty="0" smtClean="0"/>
              <a:t>description</a:t>
            </a:r>
            <a:endParaRPr lang="en-US" sz="1100" b="1" dirty="0" smtClean="0">
              <a:solidFill>
                <a:schemeClr val="tx1"/>
              </a:solidFill>
            </a:endParaRPr>
          </a:p>
          <a:p>
            <a:endParaRPr lang="en-US" sz="1100" b="1" dirty="0">
              <a:solidFill>
                <a:schemeClr val="tx1"/>
              </a:solidFill>
            </a:endParaRPr>
          </a:p>
        </p:txBody>
      </p:sp>
      <p:sp>
        <p:nvSpPr>
          <p:cNvPr id="12" name="Slide Number Placeholder 11"/>
          <p:cNvSpPr>
            <a:spLocks noGrp="1"/>
          </p:cNvSpPr>
          <p:nvPr>
            <p:ph type="sldNum" sz="quarter" idx="12"/>
          </p:nvPr>
        </p:nvSpPr>
        <p:spPr/>
        <p:txBody>
          <a:bodyPr/>
          <a:lstStyle/>
          <a:p>
            <a:fld id="{BFF117EF-9718-4423-89B7-490956680319}" type="slidenum">
              <a:rPr lang="en-US" smtClean="0"/>
              <a:pPr/>
              <a:t>43</a:t>
            </a:fld>
            <a:endParaRPr lang="en-US"/>
          </a:p>
        </p:txBody>
      </p:sp>
    </p:spTree>
    <p:extLst>
      <p:ext uri="{BB962C8B-B14F-4D97-AF65-F5344CB8AC3E}">
        <p14:creationId xmlns:p14="http://schemas.microsoft.com/office/powerpoint/2010/main" val="37763950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Keystone_Formula_Sheet-Algebra_I.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772400" cy="1005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5917"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5"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44</a:t>
            </a:fld>
            <a:endParaRPr lang="en-US" dirty="0"/>
          </a:p>
        </p:txBody>
      </p:sp>
    </p:spTree>
    <p:extLst>
      <p:ext uri="{BB962C8B-B14F-4D97-AF65-F5344CB8AC3E}">
        <p14:creationId xmlns:p14="http://schemas.microsoft.com/office/powerpoint/2010/main" val="39820710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Hbg SIG\Keystone\Archive\Diane\KYST_ALG1_AAEC_Smpl_Qstns_Glssry_April-2012_Page_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8" y="1588"/>
            <a:ext cx="7770812"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200900"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5"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45</a:t>
            </a:fld>
            <a:endParaRPr lang="en-US" dirty="0"/>
          </a:p>
        </p:txBody>
      </p:sp>
    </p:spTree>
    <p:extLst>
      <p:ext uri="{BB962C8B-B14F-4D97-AF65-F5344CB8AC3E}">
        <p14:creationId xmlns:p14="http://schemas.microsoft.com/office/powerpoint/2010/main" val="35620999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Hbg SIG\Keystone\Archive\Diane\KYST_ALG1_AAEC_Smpl_Qstns_Glssry_April-2012_Page_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917"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46</a:t>
            </a:fld>
            <a:endParaRPr lang="en-US" dirty="0"/>
          </a:p>
        </p:txBody>
      </p:sp>
    </p:spTree>
    <p:extLst>
      <p:ext uri="{BB962C8B-B14F-4D97-AF65-F5344CB8AC3E}">
        <p14:creationId xmlns:p14="http://schemas.microsoft.com/office/powerpoint/2010/main" val="31776310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Hbg SIG\Keystone\Archive\Diane\KYST_ALG1_AAEC_Smpl_Qstns_Glssry_April-2012_Page_1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200900"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47</a:t>
            </a:fld>
            <a:endParaRPr lang="en-US" dirty="0"/>
          </a:p>
        </p:txBody>
      </p:sp>
    </p:spTree>
    <p:extLst>
      <p:ext uri="{BB962C8B-B14F-4D97-AF65-F5344CB8AC3E}">
        <p14:creationId xmlns:p14="http://schemas.microsoft.com/office/powerpoint/2010/main" val="35352678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Hbg SIG\Keystone\Archive\Diane\KYST_ALG1_AAEC_Smpl_Qstns_Glssry_April-2012_Page_1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770813" cy="1005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917"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48</a:t>
            </a:fld>
            <a:endParaRPr lang="en-US" dirty="0"/>
          </a:p>
        </p:txBody>
      </p:sp>
    </p:spTree>
    <p:extLst>
      <p:ext uri="{BB962C8B-B14F-4D97-AF65-F5344CB8AC3E}">
        <p14:creationId xmlns:p14="http://schemas.microsoft.com/office/powerpoint/2010/main" val="15825453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Hbg SIG\Keystone\Archive\Diane\KYST_ALG1_AAEC_Smpl_Qstns_Glssry_April-2012_Page_2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8" y="-1588"/>
            <a:ext cx="7770812" cy="1005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200900"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49</a:t>
            </a:fld>
            <a:endParaRPr lang="en-US" dirty="0"/>
          </a:p>
        </p:txBody>
      </p:sp>
    </p:spTree>
    <p:extLst>
      <p:ext uri="{BB962C8B-B14F-4D97-AF65-F5344CB8AC3E}">
        <p14:creationId xmlns:p14="http://schemas.microsoft.com/office/powerpoint/2010/main" val="3910349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16368" y="0"/>
            <a:ext cx="256032" cy="76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INFO</a:t>
            </a:r>
            <a:endParaRPr lang="en-US" sz="1100" b="1" spc="-300" dirty="0"/>
          </a:p>
        </p:txBody>
      </p:sp>
      <p:sp>
        <p:nvSpPr>
          <p:cNvPr id="6" name="Rectangle 5"/>
          <p:cNvSpPr/>
          <p:nvPr/>
        </p:nvSpPr>
        <p:spPr>
          <a:xfrm>
            <a:off x="690880" y="1399335"/>
            <a:ext cx="6563360" cy="2677656"/>
          </a:xfrm>
          <a:prstGeom prst="rect">
            <a:avLst/>
          </a:prstGeom>
        </p:spPr>
        <p:txBody>
          <a:bodyPr wrap="square">
            <a:spAutoFit/>
          </a:bodyPr>
          <a:lstStyle/>
          <a:p>
            <a:r>
              <a:rPr lang="en-US" sz="1400" dirty="0" smtClean="0"/>
              <a:t>Much of the material from this workbook was reproduced under Fair Use from the PDE Keystone Exams “Item and Scoring Sampler”.  Other problems were created by the team or copied directly from other Keystone preparation websites.</a:t>
            </a:r>
          </a:p>
          <a:p>
            <a:endParaRPr lang="en-US" sz="1400" dirty="0"/>
          </a:p>
          <a:p>
            <a:r>
              <a:rPr lang="en-US" sz="1400" b="1" dirty="0" smtClean="0"/>
              <a:t>Modules 1 &amp; 2 </a:t>
            </a:r>
            <a:r>
              <a:rPr lang="en-US" sz="1400" dirty="0" smtClean="0"/>
              <a:t>and the </a:t>
            </a:r>
            <a:r>
              <a:rPr lang="en-US" sz="1400" b="1" dirty="0" smtClean="0"/>
              <a:t>Constructed Response </a:t>
            </a:r>
            <a:r>
              <a:rPr lang="en-US" sz="1400" dirty="0" smtClean="0"/>
              <a:t>section</a:t>
            </a:r>
            <a:r>
              <a:rPr lang="en-US" sz="1400" b="1" dirty="0" smtClean="0"/>
              <a:t> </a:t>
            </a:r>
            <a:r>
              <a:rPr lang="en-US" sz="1400" dirty="0" smtClean="0"/>
              <a:t>are PDE examples of what will be on the exam.</a:t>
            </a:r>
          </a:p>
          <a:p>
            <a:endParaRPr lang="en-US" sz="1400" dirty="0"/>
          </a:p>
          <a:p>
            <a:r>
              <a:rPr lang="en-US" sz="1400" dirty="0" smtClean="0"/>
              <a:t>The first problems listed in the </a:t>
            </a:r>
            <a:r>
              <a:rPr lang="en-US" sz="1400" b="1" dirty="0" smtClean="0"/>
              <a:t>CR2</a:t>
            </a:r>
            <a:r>
              <a:rPr lang="en-US" sz="1400" dirty="0" smtClean="0"/>
              <a:t> sections were also issued by the PDE, the rest were created by the team.</a:t>
            </a:r>
          </a:p>
          <a:p>
            <a:endParaRPr lang="en-US" sz="1400" dirty="0"/>
          </a:p>
          <a:p>
            <a:r>
              <a:rPr lang="en-US" sz="1400" dirty="0" smtClean="0"/>
              <a:t>Please email anyone on the last page with corrections, suggestions or examples that you would like to see included in future editions.</a:t>
            </a:r>
            <a:endParaRPr lang="en-US" sz="1400" dirty="0"/>
          </a:p>
        </p:txBody>
      </p:sp>
      <p:sp>
        <p:nvSpPr>
          <p:cNvPr id="7" name="TextBox 6"/>
          <p:cNvSpPr txBox="1"/>
          <p:nvPr/>
        </p:nvSpPr>
        <p:spPr>
          <a:xfrm>
            <a:off x="2836186" y="502920"/>
            <a:ext cx="2445478" cy="369332"/>
          </a:xfrm>
          <a:prstGeom prst="rect">
            <a:avLst/>
          </a:prstGeom>
          <a:noFill/>
        </p:spPr>
        <p:txBody>
          <a:bodyPr wrap="none" rtlCol="0">
            <a:spAutoFit/>
          </a:bodyPr>
          <a:lstStyle/>
          <a:p>
            <a:pPr algn="ctr"/>
            <a:r>
              <a:rPr lang="en-US" b="1" dirty="0" smtClean="0"/>
              <a:t>About this workbook…</a:t>
            </a:r>
            <a:endParaRPr lang="en-US" b="1" dirty="0"/>
          </a:p>
        </p:txBody>
      </p:sp>
      <p:sp>
        <p:nvSpPr>
          <p:cNvPr id="11" name="Slide Number Placeholder 10"/>
          <p:cNvSpPr>
            <a:spLocks noGrp="1"/>
          </p:cNvSpPr>
          <p:nvPr>
            <p:ph type="sldNum" sz="quarter" idx="12"/>
          </p:nvPr>
        </p:nvSpPr>
        <p:spPr/>
        <p:txBody>
          <a:bodyPr/>
          <a:lstStyle/>
          <a:p>
            <a:fld id="{BFF117EF-9718-4423-89B7-490956680319}" type="slidenum">
              <a:rPr lang="en-US" smtClean="0"/>
              <a:pPr/>
              <a:t>5</a:t>
            </a:fld>
            <a:endParaRPr lang="en-US"/>
          </a:p>
        </p:txBody>
      </p:sp>
    </p:spTree>
    <p:extLst>
      <p:ext uri="{BB962C8B-B14F-4D97-AF65-F5344CB8AC3E}">
        <p14:creationId xmlns:p14="http://schemas.microsoft.com/office/powerpoint/2010/main" val="94841420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F:\Hbg SIG\Keystone\Archive\Diane\KYST_ALG1_AAEC_Smpl_Qstns_Glssry_April-2012_Page_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917"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50</a:t>
            </a:fld>
            <a:endParaRPr lang="en-US" dirty="0"/>
          </a:p>
        </p:txBody>
      </p:sp>
    </p:spTree>
    <p:extLst>
      <p:ext uri="{BB962C8B-B14F-4D97-AF65-F5344CB8AC3E}">
        <p14:creationId xmlns:p14="http://schemas.microsoft.com/office/powerpoint/2010/main" val="29259909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F:\Hbg SIG\Keystone\Archive\Diane\KYST_ALG1_AAEC_Smpl_Qstns_Glssry_April-2012_Page_2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200900"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51</a:t>
            </a:fld>
            <a:endParaRPr lang="en-US" dirty="0"/>
          </a:p>
        </p:txBody>
      </p:sp>
    </p:spTree>
    <p:extLst>
      <p:ext uri="{BB962C8B-B14F-4D97-AF65-F5344CB8AC3E}">
        <p14:creationId xmlns:p14="http://schemas.microsoft.com/office/powerpoint/2010/main" val="35305164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F:\Hbg SIG\Keystone\Archive\Diane\KYST_ALG1_AAEC_Smpl_Qstns_Glssry_April-2012_Page_2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917"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52</a:t>
            </a:fld>
            <a:endParaRPr lang="en-US" dirty="0"/>
          </a:p>
        </p:txBody>
      </p:sp>
    </p:spTree>
    <p:extLst>
      <p:ext uri="{BB962C8B-B14F-4D97-AF65-F5344CB8AC3E}">
        <p14:creationId xmlns:p14="http://schemas.microsoft.com/office/powerpoint/2010/main" val="11039558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F:\Hbg SIG\Keystone\Archive\Diane\KYST_ALG1_AAEC_Smpl_Qstns_Glssry_April-2012_Page_2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200900"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53</a:t>
            </a:fld>
            <a:endParaRPr lang="en-US" dirty="0"/>
          </a:p>
        </p:txBody>
      </p:sp>
    </p:spTree>
    <p:extLst>
      <p:ext uri="{BB962C8B-B14F-4D97-AF65-F5344CB8AC3E}">
        <p14:creationId xmlns:p14="http://schemas.microsoft.com/office/powerpoint/2010/main" val="11531868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F:\Hbg SIG\Keystone\Archive\Diane\KYST_ALG1_AAEC_Smpl_Qstns_Glssry_April-2012_Page_2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917"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54</a:t>
            </a:fld>
            <a:endParaRPr lang="en-US" dirty="0"/>
          </a:p>
        </p:txBody>
      </p:sp>
    </p:spTree>
    <p:extLst>
      <p:ext uri="{BB962C8B-B14F-4D97-AF65-F5344CB8AC3E}">
        <p14:creationId xmlns:p14="http://schemas.microsoft.com/office/powerpoint/2010/main" val="2333423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F:\Hbg SIG\Keystone\Archive\Diane\KYST_ALG1_AAEC_Smpl_Qstns_Glssry_April-2012_Page_3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200900"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55</a:t>
            </a:fld>
            <a:endParaRPr lang="en-US" dirty="0"/>
          </a:p>
        </p:txBody>
      </p:sp>
    </p:spTree>
    <p:extLst>
      <p:ext uri="{BB962C8B-B14F-4D97-AF65-F5344CB8AC3E}">
        <p14:creationId xmlns:p14="http://schemas.microsoft.com/office/powerpoint/2010/main" val="17823506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F:\Hbg SIG\Keystone\Archive\Diane\KYST_ALG1_AAEC_Smpl_Qstns_Glssry_April-2012_Page_3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917"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56</a:t>
            </a:fld>
            <a:endParaRPr lang="en-US" dirty="0"/>
          </a:p>
        </p:txBody>
      </p:sp>
    </p:spTree>
    <p:extLst>
      <p:ext uri="{BB962C8B-B14F-4D97-AF65-F5344CB8AC3E}">
        <p14:creationId xmlns:p14="http://schemas.microsoft.com/office/powerpoint/2010/main" val="18548092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F:\Hbg SIG\Keystone\Archive\Diane\KYST_ALG1_AAEC_Smpl_Qstns_Glssry_April-2012_Page_3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200900"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57</a:t>
            </a:fld>
            <a:endParaRPr lang="en-US" dirty="0"/>
          </a:p>
        </p:txBody>
      </p:sp>
    </p:spTree>
    <p:extLst>
      <p:ext uri="{BB962C8B-B14F-4D97-AF65-F5344CB8AC3E}">
        <p14:creationId xmlns:p14="http://schemas.microsoft.com/office/powerpoint/2010/main" val="11878126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F:\Hbg SIG\Keystone\Archive\Diane\KYST_ALG1_AAEC_Smpl_Qstns_Glssry_April-2012_Page_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917"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58</a:t>
            </a:fld>
            <a:endParaRPr lang="en-US" dirty="0"/>
          </a:p>
        </p:txBody>
      </p:sp>
    </p:spTree>
    <p:extLst>
      <p:ext uri="{BB962C8B-B14F-4D97-AF65-F5344CB8AC3E}">
        <p14:creationId xmlns:p14="http://schemas.microsoft.com/office/powerpoint/2010/main" val="10061233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F:\Hbg SIG\Keystone\Archive\Diane\KYST_ALG1_AAEC_Smpl_Qstns_Glssry_April-2012_Page_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200900"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59</a:t>
            </a:fld>
            <a:endParaRPr lang="en-US" dirty="0"/>
          </a:p>
        </p:txBody>
      </p:sp>
    </p:spTree>
    <p:extLst>
      <p:ext uri="{BB962C8B-B14F-4D97-AF65-F5344CB8AC3E}">
        <p14:creationId xmlns:p14="http://schemas.microsoft.com/office/powerpoint/2010/main" val="3758383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600151723"/>
              </p:ext>
            </p:extLst>
          </p:nvPr>
        </p:nvGraphicFramePr>
        <p:xfrm>
          <a:off x="228600" y="1172939"/>
          <a:ext cx="6995160" cy="1850745"/>
        </p:xfrm>
        <a:graphic>
          <a:graphicData uri="http://schemas.openxmlformats.org/drawingml/2006/table">
            <a:tbl>
              <a:tblPr>
                <a:tableStyleId>{5C22544A-7EE6-4342-B048-85BDC9FD1C3A}</a:tableStyleId>
              </a:tblPr>
              <a:tblGrid>
                <a:gridCol w="1748790"/>
                <a:gridCol w="1748790"/>
                <a:gridCol w="1748790"/>
                <a:gridCol w="1748790"/>
              </a:tblGrid>
              <a:tr h="925373">
                <a:tc>
                  <a:txBody>
                    <a:bodyPr/>
                    <a:lstStyle/>
                    <a:p>
                      <a:pPr marL="0" marR="0" algn="ctr">
                        <a:lnSpc>
                          <a:spcPct val="115000"/>
                        </a:lnSpc>
                        <a:spcBef>
                          <a:spcPts val="0"/>
                        </a:spcBef>
                        <a:spcAft>
                          <a:spcPts val="0"/>
                        </a:spcAft>
                      </a:pPr>
                      <a:r>
                        <a:rPr lang="en-US" sz="1300" dirty="0">
                          <a:effectLst/>
                        </a:rPr>
                        <a:t>Assessment Anchors Covered</a:t>
                      </a:r>
                      <a:endParaRPr lang="en-US" sz="1300" dirty="0">
                        <a:solidFill>
                          <a:srgbClr val="000000"/>
                        </a:solidFill>
                        <a:effectLst/>
                        <a:latin typeface="Calibri"/>
                        <a:ea typeface="Calibri"/>
                        <a:cs typeface="Calibri"/>
                      </a:endParaRPr>
                    </a:p>
                  </a:txBody>
                  <a:tcPr marL="77724" marR="77724" marT="0" marB="0"/>
                </a:tc>
                <a:tc>
                  <a:txBody>
                    <a:bodyPr/>
                    <a:lstStyle/>
                    <a:p>
                      <a:pPr marL="0" marR="0" algn="ctr">
                        <a:lnSpc>
                          <a:spcPct val="115000"/>
                        </a:lnSpc>
                        <a:spcBef>
                          <a:spcPts val="0"/>
                        </a:spcBef>
                        <a:spcAft>
                          <a:spcPts val="0"/>
                        </a:spcAft>
                      </a:pPr>
                      <a:r>
                        <a:rPr lang="en-US" sz="1300" dirty="0">
                          <a:effectLst/>
                        </a:rPr>
                        <a:t>Module 1: Operations and</a:t>
                      </a:r>
                    </a:p>
                    <a:p>
                      <a:pPr marL="0" marR="0" algn="ctr">
                        <a:lnSpc>
                          <a:spcPct val="115000"/>
                        </a:lnSpc>
                        <a:spcBef>
                          <a:spcPts val="0"/>
                        </a:spcBef>
                        <a:spcAft>
                          <a:spcPts val="0"/>
                        </a:spcAft>
                      </a:pPr>
                      <a:r>
                        <a:rPr lang="en-US" sz="1300" dirty="0">
                          <a:effectLst/>
                        </a:rPr>
                        <a:t>Linear Equations and Inequalities</a:t>
                      </a:r>
                      <a:endParaRPr lang="en-US" sz="1300" dirty="0">
                        <a:solidFill>
                          <a:srgbClr val="000000"/>
                        </a:solidFill>
                        <a:effectLst/>
                        <a:latin typeface="Calibri"/>
                        <a:ea typeface="Calibri"/>
                        <a:cs typeface="Calibri"/>
                      </a:endParaRPr>
                    </a:p>
                  </a:txBody>
                  <a:tcPr marL="77724" marR="77724" marT="0" marB="0" anchor="ctr"/>
                </a:tc>
                <a:tc>
                  <a:txBody>
                    <a:bodyPr/>
                    <a:lstStyle/>
                    <a:p>
                      <a:pPr marL="0" marR="0" algn="ctr">
                        <a:lnSpc>
                          <a:spcPct val="115000"/>
                        </a:lnSpc>
                        <a:spcBef>
                          <a:spcPts val="0"/>
                        </a:spcBef>
                        <a:spcAft>
                          <a:spcPts val="0"/>
                        </a:spcAft>
                      </a:pPr>
                      <a:r>
                        <a:rPr lang="en-US" sz="1300" dirty="0">
                          <a:effectLst/>
                        </a:rPr>
                        <a:t>Module 2: </a:t>
                      </a:r>
                    </a:p>
                    <a:p>
                      <a:pPr marL="0" marR="0" algn="ctr">
                        <a:lnSpc>
                          <a:spcPct val="115000"/>
                        </a:lnSpc>
                        <a:spcBef>
                          <a:spcPts val="0"/>
                        </a:spcBef>
                        <a:spcAft>
                          <a:spcPts val="0"/>
                        </a:spcAft>
                      </a:pPr>
                      <a:r>
                        <a:rPr lang="en-US" sz="1300" dirty="0">
                          <a:effectLst/>
                        </a:rPr>
                        <a:t>Linear Functions and</a:t>
                      </a:r>
                    </a:p>
                    <a:p>
                      <a:pPr marL="0" marR="0" algn="ctr">
                        <a:lnSpc>
                          <a:spcPct val="115000"/>
                        </a:lnSpc>
                        <a:spcBef>
                          <a:spcPts val="0"/>
                        </a:spcBef>
                        <a:spcAft>
                          <a:spcPts val="0"/>
                        </a:spcAft>
                      </a:pPr>
                      <a:r>
                        <a:rPr lang="en-US" sz="1300" dirty="0">
                          <a:effectLst/>
                        </a:rPr>
                        <a:t>Data Organization</a:t>
                      </a:r>
                      <a:endParaRPr lang="en-US" sz="1300" dirty="0">
                        <a:solidFill>
                          <a:srgbClr val="000000"/>
                        </a:solidFill>
                        <a:effectLst/>
                        <a:latin typeface="Calibri"/>
                        <a:ea typeface="Calibri"/>
                        <a:cs typeface="Calibri"/>
                      </a:endParaRPr>
                    </a:p>
                  </a:txBody>
                  <a:tcPr marL="77724" marR="77724" marT="0" marB="0" anchor="ctr"/>
                </a:tc>
                <a:tc>
                  <a:txBody>
                    <a:bodyPr/>
                    <a:lstStyle/>
                    <a:p>
                      <a:pPr marL="0" marR="0" algn="ctr">
                        <a:lnSpc>
                          <a:spcPct val="115000"/>
                        </a:lnSpc>
                        <a:spcBef>
                          <a:spcPts val="0"/>
                        </a:spcBef>
                        <a:spcAft>
                          <a:spcPts val="0"/>
                        </a:spcAft>
                      </a:pPr>
                      <a:r>
                        <a:rPr lang="en-US" sz="1300" dirty="0">
                          <a:effectLst/>
                        </a:rPr>
                        <a:t>Total</a:t>
                      </a:r>
                      <a:endParaRPr lang="en-US" sz="1300" dirty="0">
                        <a:solidFill>
                          <a:srgbClr val="000000"/>
                        </a:solidFill>
                        <a:effectLst/>
                        <a:latin typeface="Calibri"/>
                        <a:ea typeface="Calibri"/>
                        <a:cs typeface="Calibri"/>
                      </a:endParaRPr>
                    </a:p>
                  </a:txBody>
                  <a:tcPr marL="77724" marR="77724" marT="0" marB="0" anchor="ctr"/>
                </a:tc>
              </a:tr>
              <a:tr h="462686">
                <a:tc>
                  <a:txBody>
                    <a:bodyPr/>
                    <a:lstStyle/>
                    <a:p>
                      <a:pPr marL="0" marR="0" algn="ctr">
                        <a:lnSpc>
                          <a:spcPct val="115000"/>
                        </a:lnSpc>
                        <a:spcBef>
                          <a:spcPts val="0"/>
                        </a:spcBef>
                        <a:spcAft>
                          <a:spcPts val="0"/>
                        </a:spcAft>
                      </a:pPr>
                      <a:r>
                        <a:rPr lang="en-US" sz="1300">
                          <a:effectLst/>
                        </a:rPr>
                        <a:t>Number of Multiple Choice Questions</a:t>
                      </a:r>
                      <a:endParaRPr lang="en-US" sz="1300">
                        <a:solidFill>
                          <a:srgbClr val="000000"/>
                        </a:solidFill>
                        <a:effectLst/>
                        <a:latin typeface="Calibri"/>
                        <a:ea typeface="Calibri"/>
                        <a:cs typeface="Calibri"/>
                      </a:endParaRPr>
                    </a:p>
                  </a:txBody>
                  <a:tcPr marL="77724" marR="77724" marT="0" marB="0"/>
                </a:tc>
                <a:tc>
                  <a:txBody>
                    <a:bodyPr/>
                    <a:lstStyle/>
                    <a:p>
                      <a:pPr marL="0" marR="0" algn="ctr">
                        <a:lnSpc>
                          <a:spcPct val="115000"/>
                        </a:lnSpc>
                        <a:spcBef>
                          <a:spcPts val="0"/>
                        </a:spcBef>
                        <a:spcAft>
                          <a:spcPts val="0"/>
                        </a:spcAft>
                      </a:pPr>
                      <a:r>
                        <a:rPr lang="en-US" sz="1300" dirty="0">
                          <a:effectLst/>
                        </a:rPr>
                        <a:t>23</a:t>
                      </a:r>
                      <a:endParaRPr lang="en-US" sz="1300" dirty="0">
                        <a:solidFill>
                          <a:srgbClr val="000000"/>
                        </a:solidFill>
                        <a:effectLst/>
                        <a:latin typeface="Calibri"/>
                        <a:ea typeface="Calibri"/>
                        <a:cs typeface="Calibri"/>
                      </a:endParaRPr>
                    </a:p>
                  </a:txBody>
                  <a:tcPr marL="77724" marR="77724" marT="0" marB="0" anchor="ctr"/>
                </a:tc>
                <a:tc>
                  <a:txBody>
                    <a:bodyPr/>
                    <a:lstStyle/>
                    <a:p>
                      <a:pPr marL="0" marR="0" algn="ctr">
                        <a:lnSpc>
                          <a:spcPct val="115000"/>
                        </a:lnSpc>
                        <a:spcBef>
                          <a:spcPts val="0"/>
                        </a:spcBef>
                        <a:spcAft>
                          <a:spcPts val="0"/>
                        </a:spcAft>
                      </a:pPr>
                      <a:r>
                        <a:rPr lang="en-US" sz="1300" dirty="0">
                          <a:effectLst/>
                        </a:rPr>
                        <a:t>23</a:t>
                      </a:r>
                      <a:endParaRPr lang="en-US" sz="1300" dirty="0">
                        <a:solidFill>
                          <a:srgbClr val="000000"/>
                        </a:solidFill>
                        <a:effectLst/>
                        <a:latin typeface="Calibri"/>
                        <a:ea typeface="Calibri"/>
                        <a:cs typeface="Calibri"/>
                      </a:endParaRPr>
                    </a:p>
                  </a:txBody>
                  <a:tcPr marL="77724" marR="77724" marT="0" marB="0" anchor="ctr"/>
                </a:tc>
                <a:tc>
                  <a:txBody>
                    <a:bodyPr/>
                    <a:lstStyle/>
                    <a:p>
                      <a:pPr marL="0" marR="0" algn="ctr">
                        <a:lnSpc>
                          <a:spcPct val="115000"/>
                        </a:lnSpc>
                        <a:spcBef>
                          <a:spcPts val="0"/>
                        </a:spcBef>
                        <a:spcAft>
                          <a:spcPts val="0"/>
                        </a:spcAft>
                      </a:pPr>
                      <a:r>
                        <a:rPr lang="en-US" sz="1300" dirty="0">
                          <a:effectLst/>
                        </a:rPr>
                        <a:t>46</a:t>
                      </a:r>
                      <a:endParaRPr lang="en-US" sz="1300" dirty="0">
                        <a:solidFill>
                          <a:srgbClr val="000000"/>
                        </a:solidFill>
                        <a:effectLst/>
                        <a:latin typeface="Calibri"/>
                        <a:ea typeface="Calibri"/>
                        <a:cs typeface="Calibri"/>
                      </a:endParaRPr>
                    </a:p>
                  </a:txBody>
                  <a:tcPr marL="77724" marR="77724" marT="0" marB="0" anchor="ctr"/>
                </a:tc>
              </a:tr>
              <a:tr h="462686">
                <a:tc>
                  <a:txBody>
                    <a:bodyPr/>
                    <a:lstStyle/>
                    <a:p>
                      <a:pPr marL="0" marR="0" algn="ctr">
                        <a:lnSpc>
                          <a:spcPct val="115000"/>
                        </a:lnSpc>
                        <a:spcBef>
                          <a:spcPts val="0"/>
                        </a:spcBef>
                        <a:spcAft>
                          <a:spcPts val="0"/>
                        </a:spcAft>
                      </a:pPr>
                      <a:r>
                        <a:rPr lang="en-US" sz="1300">
                          <a:effectLst/>
                        </a:rPr>
                        <a:t>Number of Constructed Response Questions</a:t>
                      </a:r>
                      <a:endParaRPr lang="en-US" sz="1300">
                        <a:solidFill>
                          <a:srgbClr val="000000"/>
                        </a:solidFill>
                        <a:effectLst/>
                        <a:latin typeface="Calibri"/>
                        <a:ea typeface="Calibri"/>
                        <a:cs typeface="Calibri"/>
                      </a:endParaRPr>
                    </a:p>
                  </a:txBody>
                  <a:tcPr marL="77724" marR="77724" marT="0" marB="0"/>
                </a:tc>
                <a:tc>
                  <a:txBody>
                    <a:bodyPr/>
                    <a:lstStyle/>
                    <a:p>
                      <a:pPr marL="0" marR="0" algn="ctr">
                        <a:lnSpc>
                          <a:spcPct val="115000"/>
                        </a:lnSpc>
                        <a:spcBef>
                          <a:spcPts val="0"/>
                        </a:spcBef>
                        <a:spcAft>
                          <a:spcPts val="0"/>
                        </a:spcAft>
                      </a:pPr>
                      <a:r>
                        <a:rPr lang="en-US" sz="1300" dirty="0">
                          <a:effectLst/>
                        </a:rPr>
                        <a:t>4</a:t>
                      </a:r>
                      <a:endParaRPr lang="en-US" sz="1300" dirty="0">
                        <a:solidFill>
                          <a:srgbClr val="000000"/>
                        </a:solidFill>
                        <a:effectLst/>
                        <a:latin typeface="Calibri"/>
                        <a:ea typeface="Calibri"/>
                        <a:cs typeface="Calibri"/>
                      </a:endParaRPr>
                    </a:p>
                  </a:txBody>
                  <a:tcPr marL="77724" marR="77724" marT="0" marB="0" anchor="ctr"/>
                </a:tc>
                <a:tc>
                  <a:txBody>
                    <a:bodyPr/>
                    <a:lstStyle/>
                    <a:p>
                      <a:pPr marL="0" marR="0" algn="ctr">
                        <a:lnSpc>
                          <a:spcPct val="115000"/>
                        </a:lnSpc>
                        <a:spcBef>
                          <a:spcPts val="0"/>
                        </a:spcBef>
                        <a:spcAft>
                          <a:spcPts val="0"/>
                        </a:spcAft>
                      </a:pPr>
                      <a:r>
                        <a:rPr lang="en-US" sz="1300">
                          <a:effectLst/>
                        </a:rPr>
                        <a:t>4</a:t>
                      </a:r>
                      <a:endParaRPr lang="en-US" sz="1300">
                        <a:solidFill>
                          <a:srgbClr val="000000"/>
                        </a:solidFill>
                        <a:effectLst/>
                        <a:latin typeface="Calibri"/>
                        <a:ea typeface="Calibri"/>
                        <a:cs typeface="Calibri"/>
                      </a:endParaRPr>
                    </a:p>
                  </a:txBody>
                  <a:tcPr marL="77724" marR="77724" marT="0" marB="0" anchor="ctr"/>
                </a:tc>
                <a:tc>
                  <a:txBody>
                    <a:bodyPr/>
                    <a:lstStyle/>
                    <a:p>
                      <a:pPr marL="0" marR="0" algn="ctr">
                        <a:lnSpc>
                          <a:spcPct val="115000"/>
                        </a:lnSpc>
                        <a:spcBef>
                          <a:spcPts val="0"/>
                        </a:spcBef>
                        <a:spcAft>
                          <a:spcPts val="0"/>
                        </a:spcAft>
                      </a:pPr>
                      <a:r>
                        <a:rPr lang="en-US" sz="1300" dirty="0">
                          <a:effectLst/>
                        </a:rPr>
                        <a:t>8</a:t>
                      </a:r>
                      <a:endParaRPr lang="en-US" sz="1300" dirty="0">
                        <a:solidFill>
                          <a:srgbClr val="000000"/>
                        </a:solidFill>
                        <a:effectLst/>
                        <a:latin typeface="Calibri"/>
                        <a:ea typeface="Calibri"/>
                        <a:cs typeface="Calibri"/>
                      </a:endParaRPr>
                    </a:p>
                  </a:txBody>
                  <a:tcPr marL="77724" marR="77724" marT="0" marB="0" anchor="ctr"/>
                </a:tc>
              </a:tr>
            </a:tbl>
          </a:graphicData>
        </a:graphic>
      </p:graphicFrame>
      <p:sp>
        <p:nvSpPr>
          <p:cNvPr id="4" name="Rectangle 1"/>
          <p:cNvSpPr>
            <a:spLocks noChangeArrowheads="1"/>
          </p:cNvSpPr>
          <p:nvPr/>
        </p:nvSpPr>
        <p:spPr bwMode="auto">
          <a:xfrm>
            <a:off x="1920746" y="179756"/>
            <a:ext cx="358546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Algebra I Keystone Exam Quick Facts</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1" y="3268981"/>
            <a:ext cx="6209023" cy="2294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585269" y="6096000"/>
            <a:ext cx="4256422" cy="369332"/>
          </a:xfrm>
          <a:prstGeom prst="rect">
            <a:avLst/>
          </a:prstGeom>
          <a:noFill/>
        </p:spPr>
        <p:txBody>
          <a:bodyPr wrap="none" rtlCol="0">
            <a:spAutoFit/>
          </a:bodyPr>
          <a:lstStyle/>
          <a:p>
            <a:r>
              <a:rPr lang="en-US" dirty="0" smtClean="0"/>
              <a:t>Estimated time to take the test is 2.5 hours.</a:t>
            </a:r>
            <a:endParaRPr lang="en-US" dirty="0"/>
          </a:p>
        </p:txBody>
      </p:sp>
      <p:sp>
        <p:nvSpPr>
          <p:cNvPr id="6" name="Rectangle 5"/>
          <p:cNvSpPr/>
          <p:nvPr/>
        </p:nvSpPr>
        <p:spPr>
          <a:xfrm>
            <a:off x="-5249" y="0"/>
            <a:ext cx="256032" cy="76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INFO</a:t>
            </a:r>
            <a:endParaRPr lang="en-US" sz="1100" b="1" spc="-300" dirty="0"/>
          </a:p>
        </p:txBody>
      </p:sp>
      <p:sp>
        <p:nvSpPr>
          <p:cNvPr id="10" name="Slide Number Placeholder 9"/>
          <p:cNvSpPr>
            <a:spLocks noGrp="1"/>
          </p:cNvSpPr>
          <p:nvPr>
            <p:ph type="sldNum" sz="quarter" idx="12"/>
          </p:nvPr>
        </p:nvSpPr>
        <p:spPr/>
        <p:txBody>
          <a:bodyPr/>
          <a:lstStyle/>
          <a:p>
            <a:fld id="{BFF117EF-9718-4423-89B7-490956680319}" type="slidenum">
              <a:rPr lang="en-US" smtClean="0"/>
              <a:pPr/>
              <a:t>6</a:t>
            </a:fld>
            <a:endParaRPr lang="en-US"/>
          </a:p>
        </p:txBody>
      </p:sp>
    </p:spTree>
    <p:extLst>
      <p:ext uri="{BB962C8B-B14F-4D97-AF65-F5344CB8AC3E}">
        <p14:creationId xmlns:p14="http://schemas.microsoft.com/office/powerpoint/2010/main" val="327930384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F:\Hbg SIG\Keystone\Archive\Diane\KYST_ALG1_AAEC_Smpl_Qstns_Glssry_April-2012_Page_4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917"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60</a:t>
            </a:fld>
            <a:endParaRPr lang="en-US" dirty="0"/>
          </a:p>
        </p:txBody>
      </p:sp>
    </p:spTree>
    <p:extLst>
      <p:ext uri="{BB962C8B-B14F-4D97-AF65-F5344CB8AC3E}">
        <p14:creationId xmlns:p14="http://schemas.microsoft.com/office/powerpoint/2010/main" val="29374425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F:\Hbg SIG\Keystone\Archive\Diane\KYST_ALG1_AAEC_Smpl_Qstns_Glssry_April-2012_Page_4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200900"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61</a:t>
            </a:fld>
            <a:endParaRPr lang="en-US" dirty="0"/>
          </a:p>
        </p:txBody>
      </p:sp>
    </p:spTree>
    <p:extLst>
      <p:ext uri="{BB962C8B-B14F-4D97-AF65-F5344CB8AC3E}">
        <p14:creationId xmlns:p14="http://schemas.microsoft.com/office/powerpoint/2010/main" val="36087930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F:\Hbg SIG\Keystone\Archive\Diane\KYST_ALG1_AAEC_Smpl_Qstns_Glssry_April-2012_Page_4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917"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62</a:t>
            </a:fld>
            <a:endParaRPr lang="en-US" dirty="0"/>
          </a:p>
        </p:txBody>
      </p:sp>
    </p:spTree>
    <p:extLst>
      <p:ext uri="{BB962C8B-B14F-4D97-AF65-F5344CB8AC3E}">
        <p14:creationId xmlns:p14="http://schemas.microsoft.com/office/powerpoint/2010/main" val="25564170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F:\Hbg SIG\Keystone\Archive\Diane\KYST_ALG1_AAEC_Smpl_Qstns_Glssry_April-2012_Page_4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200900"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63</a:t>
            </a:fld>
            <a:endParaRPr lang="en-US" dirty="0"/>
          </a:p>
        </p:txBody>
      </p:sp>
    </p:spTree>
    <p:extLst>
      <p:ext uri="{BB962C8B-B14F-4D97-AF65-F5344CB8AC3E}">
        <p14:creationId xmlns:p14="http://schemas.microsoft.com/office/powerpoint/2010/main" val="31182473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F:\Hbg SIG\Keystone\Archive\Diane\KYST_ALG1_AAEC_Smpl_Qstns_Glssry_April-2012_Page_4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917"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64</a:t>
            </a:fld>
            <a:endParaRPr lang="en-US" dirty="0"/>
          </a:p>
        </p:txBody>
      </p:sp>
    </p:spTree>
    <p:extLst>
      <p:ext uri="{BB962C8B-B14F-4D97-AF65-F5344CB8AC3E}">
        <p14:creationId xmlns:p14="http://schemas.microsoft.com/office/powerpoint/2010/main" val="401027968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F:\Hbg SIG\Keystone\Archive\Diane\KYST_ALG1_AAEC_Smpl_Qstns_Glssry_April-2012_Page_5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200900"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65</a:t>
            </a:fld>
            <a:endParaRPr lang="en-US" dirty="0"/>
          </a:p>
        </p:txBody>
      </p:sp>
    </p:spTree>
    <p:extLst>
      <p:ext uri="{BB962C8B-B14F-4D97-AF65-F5344CB8AC3E}">
        <p14:creationId xmlns:p14="http://schemas.microsoft.com/office/powerpoint/2010/main" val="33791358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F:\Hbg SIG\Keystone\Archive\Diane\KYST_ALG1_AAEC_Smpl_Qstns_Glssry_April-2012_Page_5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917"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66</a:t>
            </a:fld>
            <a:endParaRPr lang="en-US" dirty="0"/>
          </a:p>
        </p:txBody>
      </p:sp>
    </p:spTree>
    <p:extLst>
      <p:ext uri="{BB962C8B-B14F-4D97-AF65-F5344CB8AC3E}">
        <p14:creationId xmlns:p14="http://schemas.microsoft.com/office/powerpoint/2010/main" val="84083766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F:\Hbg SIG\Keystone\Archive\Diane\KYST_ALG1_AAEC_Smpl_Qstns_Glssry_April-2012_Page_5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200900"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67</a:t>
            </a:fld>
            <a:endParaRPr lang="en-US" dirty="0"/>
          </a:p>
        </p:txBody>
      </p:sp>
    </p:spTree>
    <p:extLst>
      <p:ext uri="{BB962C8B-B14F-4D97-AF65-F5344CB8AC3E}">
        <p14:creationId xmlns:p14="http://schemas.microsoft.com/office/powerpoint/2010/main" val="229750446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F:\Hbg SIG\Keystone\Archive\Diane\KYST_ALG1_AAEC_Smpl_Qstns_Glssry_April-2012_Page_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p:spPr>
      </p:pic>
      <p:sp>
        <p:nvSpPr>
          <p:cNvPr id="5" name="Rectangle 4"/>
          <p:cNvSpPr/>
          <p:nvPr/>
        </p:nvSpPr>
        <p:spPr>
          <a:xfrm>
            <a:off x="-15917" y="2743200"/>
            <a:ext cx="569870" cy="1981200"/>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Constructed Response</a:t>
            </a:r>
            <a:endParaRPr lang="en-US" sz="1100" b="1" spc="-300" dirty="0"/>
          </a:p>
        </p:txBody>
      </p:sp>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68</a:t>
            </a:fld>
            <a:endParaRPr lang="en-US" dirty="0"/>
          </a:p>
        </p:txBody>
      </p:sp>
    </p:spTree>
    <p:extLst>
      <p:ext uri="{BB962C8B-B14F-4D97-AF65-F5344CB8AC3E}">
        <p14:creationId xmlns:p14="http://schemas.microsoft.com/office/powerpoint/2010/main" val="4983836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3876" y="3654933"/>
            <a:ext cx="6518370" cy="1349372"/>
          </a:xfrm>
          <a:prstGeom prst="rect">
            <a:avLst/>
          </a:prstGeom>
        </p:spPr>
        <p:txBody>
          <a:bodyPr wrap="square" lIns="101882" tIns="50941" rIns="101882" bIns="50941">
            <a:spAutoFit/>
          </a:bodyPr>
          <a:lstStyle/>
          <a:p>
            <a:r>
              <a:rPr lang="en-US" sz="4900" b="1" dirty="0">
                <a:effectLst>
                  <a:glow rad="101600">
                    <a:schemeClr val="bg1">
                      <a:lumMod val="85000"/>
                      <a:alpha val="40000"/>
                    </a:schemeClr>
                  </a:glow>
                </a:effectLst>
              </a:rPr>
              <a:t>Constructed Response</a:t>
            </a:r>
          </a:p>
          <a:p>
            <a:r>
              <a:rPr lang="en-US" sz="1600" b="1" dirty="0">
                <a:effectLst>
                  <a:glow rad="101600">
                    <a:schemeClr val="bg1">
                      <a:lumMod val="85000"/>
                      <a:alpha val="40000"/>
                    </a:schemeClr>
                  </a:glow>
                </a:effectLst>
              </a:rPr>
              <a:t>Mod </a:t>
            </a:r>
            <a:r>
              <a:rPr lang="en-US" sz="1600" b="1" dirty="0" smtClean="0">
                <a:effectLst>
                  <a:glow rad="101600">
                    <a:schemeClr val="bg1">
                      <a:lumMod val="85000"/>
                      <a:alpha val="40000"/>
                    </a:schemeClr>
                  </a:glow>
                </a:effectLst>
              </a:rPr>
              <a:t>1: </a:t>
            </a:r>
            <a:r>
              <a:rPr lang="en-US" sz="1600" b="1" dirty="0">
                <a:effectLst>
                  <a:glow rad="101600">
                    <a:schemeClr val="bg1">
                      <a:lumMod val="85000"/>
                      <a:alpha val="40000"/>
                    </a:schemeClr>
                  </a:glow>
                </a:effectLst>
              </a:rPr>
              <a:t>Writing Practice</a:t>
            </a:r>
          </a:p>
          <a:p>
            <a:r>
              <a:rPr lang="en-US" sz="1600" b="1" dirty="0">
                <a:effectLst>
                  <a:glow rad="101600">
                    <a:schemeClr val="bg1">
                      <a:lumMod val="85000"/>
                      <a:alpha val="40000"/>
                    </a:schemeClr>
                  </a:glow>
                </a:effectLst>
              </a:rPr>
              <a:t>A1.1.1</a:t>
            </a:r>
            <a:endParaRPr lang="en-US" sz="1600" dirty="0"/>
          </a:p>
        </p:txBody>
      </p:sp>
      <p:sp>
        <p:nvSpPr>
          <p:cNvPr id="5" name="Rectangle 4"/>
          <p:cNvSpPr/>
          <p:nvPr/>
        </p:nvSpPr>
        <p:spPr>
          <a:xfrm>
            <a:off x="7200900"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8" name="Rectangle 7"/>
          <p:cNvSpPr/>
          <p:nvPr/>
        </p:nvSpPr>
        <p:spPr>
          <a:xfrm>
            <a:off x="2533650" y="6858000"/>
            <a:ext cx="2905125" cy="1138773"/>
          </a:xfrm>
          <a:prstGeom prst="rect">
            <a:avLst/>
          </a:prstGeom>
          <a:solidFill>
            <a:schemeClr val="bg1">
              <a:lumMod val="85000"/>
            </a:schemeClr>
          </a:solidFill>
        </p:spPr>
        <p:txBody>
          <a:bodyPr wrap="square" rtlCol="0">
            <a:spAutoFit/>
          </a:bodyPr>
          <a:lstStyle/>
          <a:p>
            <a:r>
              <a:rPr lang="en-US" sz="1600" b="1" dirty="0" smtClean="0">
                <a:solidFill>
                  <a:schemeClr val="tx1"/>
                </a:solidFill>
              </a:rPr>
              <a:t>Rubric:</a:t>
            </a:r>
            <a:r>
              <a:rPr lang="en-US" sz="1600" b="1" dirty="0"/>
              <a:t> [4 points]</a:t>
            </a:r>
            <a:endParaRPr lang="en-US" sz="1600" b="1" dirty="0">
              <a:solidFill>
                <a:schemeClr val="tx1"/>
              </a:solidFill>
            </a:endParaRPr>
          </a:p>
          <a:p>
            <a:endParaRPr lang="en-US" sz="400" b="1" dirty="0">
              <a:solidFill>
                <a:schemeClr val="tx1"/>
              </a:solidFill>
            </a:endParaRPr>
          </a:p>
          <a:p>
            <a:endParaRPr lang="en-US" sz="400" dirty="0"/>
          </a:p>
          <a:p>
            <a:pPr marL="171450" indent="-171450">
              <a:buFont typeface="Arial" charset="0"/>
              <a:buChar char="•"/>
            </a:pPr>
            <a:r>
              <a:rPr lang="en-US" sz="1100" b="1" dirty="0" smtClean="0"/>
              <a:t>1 point </a:t>
            </a:r>
            <a:r>
              <a:rPr lang="en-US" sz="1100" dirty="0" smtClean="0"/>
              <a:t>for correct answers in the box</a:t>
            </a:r>
            <a:r>
              <a:rPr lang="en-US" sz="1100" dirty="0" smtClean="0">
                <a:solidFill>
                  <a:schemeClr val="tx1"/>
                </a:solidFill>
              </a:rPr>
              <a:t>.</a:t>
            </a:r>
          </a:p>
          <a:p>
            <a:pPr marL="171450" indent="-171450">
              <a:buFont typeface="Arial" charset="0"/>
              <a:buChar char="•"/>
            </a:pPr>
            <a:r>
              <a:rPr lang="en-US" sz="1100" b="1" dirty="0" smtClean="0"/>
              <a:t>1 additional point for correct description,</a:t>
            </a:r>
            <a:r>
              <a:rPr lang="en-US" sz="1100" dirty="0" smtClean="0"/>
              <a:t> when prompted.</a:t>
            </a:r>
            <a:endParaRPr lang="en-US" sz="1100" dirty="0" smtClean="0">
              <a:solidFill>
                <a:schemeClr val="tx1"/>
              </a:solidFill>
            </a:endParaRPr>
          </a:p>
          <a:p>
            <a:endParaRPr lang="en-US" sz="1100" b="1" dirty="0">
              <a:solidFill>
                <a:schemeClr val="tx1"/>
              </a:solidFill>
            </a:endParaRPr>
          </a:p>
        </p:txBody>
      </p:sp>
      <p:sp>
        <p:nvSpPr>
          <p:cNvPr id="11" name="Slide Number Placeholder 10"/>
          <p:cNvSpPr>
            <a:spLocks noGrp="1"/>
          </p:cNvSpPr>
          <p:nvPr>
            <p:ph type="sldNum" sz="quarter" idx="12"/>
          </p:nvPr>
        </p:nvSpPr>
        <p:spPr/>
        <p:txBody>
          <a:bodyPr/>
          <a:lstStyle/>
          <a:p>
            <a:fld id="{BFF117EF-9718-4423-89B7-490956680319}" type="slidenum">
              <a:rPr lang="en-US" smtClean="0"/>
              <a:pPr/>
              <a:t>69</a:t>
            </a:fld>
            <a:endParaRPr lang="en-US"/>
          </a:p>
        </p:txBody>
      </p:sp>
    </p:spTree>
    <p:extLst>
      <p:ext uri="{BB962C8B-B14F-4D97-AF65-F5344CB8AC3E}">
        <p14:creationId xmlns:p14="http://schemas.microsoft.com/office/powerpoint/2010/main" val="2830708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90880" y="1399335"/>
            <a:ext cx="6563360" cy="4616648"/>
          </a:xfrm>
          <a:prstGeom prst="rect">
            <a:avLst/>
          </a:prstGeom>
        </p:spPr>
        <p:txBody>
          <a:bodyPr wrap="square">
            <a:spAutoFit/>
          </a:bodyPr>
          <a:lstStyle/>
          <a:p>
            <a:r>
              <a:rPr lang="en-US" sz="1400" dirty="0"/>
              <a:t>The Algebra I Keystone Exam will have two different types of constructed-response questions. Both types of constructed-response questions will be scored on a scale ranging from 0–4 points. </a:t>
            </a:r>
          </a:p>
          <a:p>
            <a:r>
              <a:rPr lang="en-US" sz="1400" dirty="0"/>
              <a:t> </a:t>
            </a:r>
          </a:p>
          <a:p>
            <a:pPr lvl="0"/>
            <a:r>
              <a:rPr lang="en-US" sz="1400" b="1" dirty="0"/>
              <a:t>Scaffolding Completion Questions</a:t>
            </a:r>
            <a:r>
              <a:rPr lang="en-US" sz="1400" dirty="0"/>
              <a:t> are constructed-response questions that elicit two-to-four distinct responses from a student. When administered online, the responses are electronically entered by the student and are objective and concise. Some examples of student responses may be </a:t>
            </a:r>
            <a:r>
              <a:rPr lang="en-US" sz="1400" i="1" dirty="0"/>
              <a:t>5 gallons, vertex at (5, 11), or y = 3x + 9. </a:t>
            </a:r>
            <a:r>
              <a:rPr lang="en-US" sz="1400" dirty="0"/>
              <a:t>A designated answer space/box will be provided for each part of the question. No extraneous work or explanation will be scored. To the greatest extent possible, automated scoring will be used to determine the point value of the responses. When applicable, Inferred Partial Credit Rubrics and Scoring Guides will be used to award partial credit to qualifying responses. </a:t>
            </a:r>
          </a:p>
          <a:p>
            <a:r>
              <a:rPr lang="en-US" sz="1400" dirty="0"/>
              <a:t> </a:t>
            </a:r>
          </a:p>
          <a:p>
            <a:pPr lvl="0"/>
            <a:r>
              <a:rPr lang="en-US" sz="1400" b="1" dirty="0"/>
              <a:t>Extended Scaffolding Completion Questions</a:t>
            </a:r>
            <a:r>
              <a:rPr lang="en-US" sz="1400" dirty="0"/>
              <a:t> are constructed-response questions that require students to respond with extraneous work or explanation for at least part of the question. For example, the student may be asked to “Show all of your work,” “Explain why the curve is not a parabola,” or “What is the error in Jill’s reasoning?” When administered online, responses can be typed by the student, but scoring will not be automated. Question-specific scoring guides will be used by scorers to award credit, including partial credit, for responses.</a:t>
            </a:r>
          </a:p>
        </p:txBody>
      </p:sp>
      <p:sp>
        <p:nvSpPr>
          <p:cNvPr id="4" name="TextBox 3"/>
          <p:cNvSpPr txBox="1"/>
          <p:nvPr/>
        </p:nvSpPr>
        <p:spPr>
          <a:xfrm>
            <a:off x="2400517" y="502920"/>
            <a:ext cx="3316806" cy="369332"/>
          </a:xfrm>
          <a:prstGeom prst="rect">
            <a:avLst/>
          </a:prstGeom>
          <a:noFill/>
        </p:spPr>
        <p:txBody>
          <a:bodyPr wrap="none" rtlCol="0">
            <a:spAutoFit/>
          </a:bodyPr>
          <a:lstStyle/>
          <a:p>
            <a:pPr algn="ctr"/>
            <a:r>
              <a:rPr lang="en-US" b="1" dirty="0" smtClean="0"/>
              <a:t>Constructed Response Questions</a:t>
            </a:r>
            <a:endParaRPr lang="en-US" b="1" dirty="0"/>
          </a:p>
        </p:txBody>
      </p:sp>
      <p:sp>
        <p:nvSpPr>
          <p:cNvPr id="5" name="Rectangle 4"/>
          <p:cNvSpPr/>
          <p:nvPr/>
        </p:nvSpPr>
        <p:spPr>
          <a:xfrm>
            <a:off x="7516368" y="0"/>
            <a:ext cx="256032" cy="76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INFO</a:t>
            </a:r>
            <a:endParaRPr lang="en-US" sz="1100" b="1" spc="-300" dirty="0"/>
          </a:p>
        </p:txBody>
      </p:sp>
      <p:sp>
        <p:nvSpPr>
          <p:cNvPr id="9" name="Slide Number Placeholder 8"/>
          <p:cNvSpPr>
            <a:spLocks noGrp="1"/>
          </p:cNvSpPr>
          <p:nvPr>
            <p:ph type="sldNum" sz="quarter" idx="12"/>
          </p:nvPr>
        </p:nvSpPr>
        <p:spPr/>
        <p:txBody>
          <a:bodyPr/>
          <a:lstStyle/>
          <a:p>
            <a:fld id="{BFF117EF-9718-4423-89B7-490956680319}" type="slidenum">
              <a:rPr lang="en-US" smtClean="0"/>
              <a:pPr/>
              <a:t>7</a:t>
            </a:fld>
            <a:endParaRPr lang="en-US"/>
          </a:p>
        </p:txBody>
      </p:sp>
    </p:spTree>
    <p:extLst>
      <p:ext uri="{BB962C8B-B14F-4D97-AF65-F5344CB8AC3E}">
        <p14:creationId xmlns:p14="http://schemas.microsoft.com/office/powerpoint/2010/main" val="32558589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25524" y="881353"/>
            <a:ext cx="6525903" cy="8618867"/>
            <a:chOff x="1135" y="38688"/>
            <a:chExt cx="7586574" cy="10019712"/>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962" t="19952" r="23845" b="10817"/>
            <a:stretch/>
          </p:blipFill>
          <p:spPr bwMode="auto">
            <a:xfrm>
              <a:off x="133140" y="5029200"/>
              <a:ext cx="4228042"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0914" t="13701" r="23317" b="16827"/>
            <a:stretch/>
          </p:blipFill>
          <p:spPr bwMode="auto">
            <a:xfrm>
              <a:off x="124263" y="38688"/>
              <a:ext cx="4234377" cy="4990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188219" y="5859477"/>
              <a:ext cx="2083900" cy="656298"/>
            </a:xfrm>
            <a:prstGeom prst="rect">
              <a:avLst/>
            </a:prstGeom>
            <a:solidFill>
              <a:schemeClr val="bg2">
                <a:lumMod val="90000"/>
              </a:schemeClr>
            </a:solidFill>
          </p:spPr>
          <p:txBody>
            <a:bodyPr wrap="square" lIns="101882" tIns="50941" rIns="101882" bIns="50941" rtlCol="0">
              <a:spAutoFit/>
            </a:bodyPr>
            <a:lstStyle/>
            <a:p>
              <a:r>
                <a:rPr lang="en-US" sz="1200" b="1" dirty="0"/>
                <a:t>What’s the main idea?</a:t>
              </a:r>
            </a:p>
            <a:p>
              <a:pPr algn="ctr"/>
              <a:r>
                <a:rPr lang="en-US" sz="1800" dirty="0" smtClean="0">
                  <a:solidFill>
                    <a:srgbClr val="00B050"/>
                  </a:solidFill>
                </a:rPr>
                <a:t>A = L x W</a:t>
              </a:r>
              <a:endParaRPr lang="en-US" sz="1800" dirty="0">
                <a:solidFill>
                  <a:srgbClr val="00B050"/>
                </a:solidFill>
              </a:endParaRPr>
            </a:p>
          </p:txBody>
        </p:sp>
        <p:sp>
          <p:nvSpPr>
            <p:cNvPr id="13" name="TextBox 12"/>
            <p:cNvSpPr txBox="1"/>
            <p:nvPr/>
          </p:nvSpPr>
          <p:spPr>
            <a:xfrm>
              <a:off x="3551557" y="2957112"/>
              <a:ext cx="638038" cy="270843"/>
            </a:xfrm>
            <a:prstGeom prst="rect">
              <a:avLst/>
            </a:prstGeom>
            <a:solidFill>
              <a:schemeClr val="bg1">
                <a:lumMod val="75000"/>
              </a:schemeClr>
            </a:solidFill>
          </p:spPr>
          <p:txBody>
            <a:bodyPr wrap="none" lIns="101882" tIns="50941" rIns="101882" bIns="50941" rtlCol="0">
              <a:spAutoFit/>
            </a:bodyPr>
            <a:lstStyle/>
            <a:p>
              <a:r>
                <a:rPr lang="en-US" sz="1100" b="1" dirty="0"/>
                <a:t>1 Point</a:t>
              </a:r>
            </a:p>
          </p:txBody>
        </p:sp>
        <p:sp>
          <p:nvSpPr>
            <p:cNvPr id="14" name="TextBox 13"/>
            <p:cNvSpPr txBox="1"/>
            <p:nvPr/>
          </p:nvSpPr>
          <p:spPr>
            <a:xfrm>
              <a:off x="3551557" y="4507782"/>
              <a:ext cx="638038" cy="270843"/>
            </a:xfrm>
            <a:prstGeom prst="rect">
              <a:avLst/>
            </a:prstGeom>
            <a:solidFill>
              <a:schemeClr val="bg1">
                <a:lumMod val="75000"/>
              </a:schemeClr>
            </a:solidFill>
          </p:spPr>
          <p:txBody>
            <a:bodyPr wrap="none" lIns="101882" tIns="50941" rIns="101882" bIns="50941" rtlCol="0">
              <a:spAutoFit/>
            </a:bodyPr>
            <a:lstStyle/>
            <a:p>
              <a:r>
                <a:rPr lang="en-US" sz="1100" b="1" dirty="0"/>
                <a:t>1 Point</a:t>
              </a:r>
            </a:p>
          </p:txBody>
        </p:sp>
        <p:sp>
          <p:nvSpPr>
            <p:cNvPr id="15" name="TextBox 14"/>
            <p:cNvSpPr txBox="1"/>
            <p:nvPr/>
          </p:nvSpPr>
          <p:spPr>
            <a:xfrm>
              <a:off x="1135" y="7100636"/>
              <a:ext cx="638038" cy="270843"/>
            </a:xfrm>
            <a:prstGeom prst="rect">
              <a:avLst/>
            </a:prstGeom>
            <a:solidFill>
              <a:schemeClr val="bg1">
                <a:lumMod val="75000"/>
              </a:schemeClr>
            </a:solidFill>
          </p:spPr>
          <p:txBody>
            <a:bodyPr wrap="none" lIns="101882" tIns="50941" rIns="101882" bIns="50941" rtlCol="0">
              <a:spAutoFit/>
            </a:bodyPr>
            <a:lstStyle/>
            <a:p>
              <a:r>
                <a:rPr lang="en-US" sz="1100" b="1" dirty="0"/>
                <a:t>1 Point</a:t>
              </a:r>
            </a:p>
          </p:txBody>
        </p:sp>
        <p:sp>
          <p:nvSpPr>
            <p:cNvPr id="16" name="TextBox 15"/>
            <p:cNvSpPr txBox="1"/>
            <p:nvPr/>
          </p:nvSpPr>
          <p:spPr>
            <a:xfrm>
              <a:off x="3551557" y="8012178"/>
              <a:ext cx="638038" cy="270843"/>
            </a:xfrm>
            <a:prstGeom prst="rect">
              <a:avLst/>
            </a:prstGeom>
            <a:solidFill>
              <a:schemeClr val="bg1">
                <a:lumMod val="75000"/>
              </a:schemeClr>
            </a:solidFill>
          </p:spPr>
          <p:txBody>
            <a:bodyPr wrap="none" lIns="101882" tIns="50941" rIns="101882" bIns="50941" rtlCol="0">
              <a:spAutoFit/>
            </a:bodyPr>
            <a:lstStyle/>
            <a:p>
              <a:r>
                <a:rPr lang="en-US" sz="1100" b="1" dirty="0"/>
                <a:t>1 Point</a:t>
              </a:r>
            </a:p>
          </p:txBody>
        </p:sp>
        <p:sp>
          <p:nvSpPr>
            <p:cNvPr id="17" name="Rounded Rectangle 16"/>
            <p:cNvSpPr/>
            <p:nvPr/>
          </p:nvSpPr>
          <p:spPr>
            <a:xfrm>
              <a:off x="4587877" y="3541397"/>
              <a:ext cx="2999832" cy="2053589"/>
            </a:xfrm>
            <a:prstGeom prst="round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18" name="TextBox 17"/>
            <p:cNvSpPr txBox="1"/>
            <p:nvPr/>
          </p:nvSpPr>
          <p:spPr>
            <a:xfrm>
              <a:off x="4768639" y="3448525"/>
              <a:ext cx="2184431" cy="405838"/>
            </a:xfrm>
            <a:prstGeom prst="rect">
              <a:avLst/>
            </a:prstGeom>
            <a:solidFill>
              <a:schemeClr val="bg1">
                <a:lumMod val="95000"/>
              </a:schemeClr>
            </a:solidFill>
          </p:spPr>
          <p:txBody>
            <a:bodyPr wrap="square" lIns="101882" tIns="50941" rIns="101882" bIns="50941" rtlCol="0">
              <a:spAutoFit/>
            </a:bodyPr>
            <a:lstStyle/>
            <a:p>
              <a:r>
                <a:rPr lang="en-US" sz="1600" b="1" dirty="0"/>
                <a:t>Draw the 3” frame</a:t>
              </a:r>
              <a:r>
                <a:rPr lang="en-US" sz="1300" dirty="0"/>
                <a:t>:</a:t>
              </a:r>
            </a:p>
          </p:txBody>
        </p:sp>
        <p:sp>
          <p:nvSpPr>
            <p:cNvPr id="20" name="TextBox 19"/>
            <p:cNvSpPr txBox="1"/>
            <p:nvPr/>
          </p:nvSpPr>
          <p:spPr>
            <a:xfrm>
              <a:off x="4189594" y="7249346"/>
              <a:ext cx="2082525" cy="316388"/>
            </a:xfrm>
            <a:prstGeom prst="rect">
              <a:avLst/>
            </a:prstGeom>
            <a:solidFill>
              <a:schemeClr val="accent6">
                <a:lumMod val="20000"/>
                <a:lumOff val="80000"/>
              </a:schemeClr>
            </a:solidFill>
          </p:spPr>
          <p:txBody>
            <a:bodyPr wrap="square" lIns="101882" tIns="50941" rIns="101882" bIns="50941" rtlCol="0">
              <a:spAutoFit/>
            </a:bodyPr>
            <a:lstStyle/>
            <a:p>
              <a:r>
                <a:rPr lang="en-US" sz="1100" b="1" dirty="0"/>
                <a:t>Why am I doing this step?</a:t>
              </a:r>
            </a:p>
          </p:txBody>
        </p:sp>
        <p:sp>
          <p:nvSpPr>
            <p:cNvPr id="23" name="TextBox 22"/>
            <p:cNvSpPr txBox="1"/>
            <p:nvPr/>
          </p:nvSpPr>
          <p:spPr>
            <a:xfrm>
              <a:off x="4199478" y="8522463"/>
              <a:ext cx="2072640" cy="709968"/>
            </a:xfrm>
            <a:prstGeom prst="rect">
              <a:avLst/>
            </a:prstGeom>
            <a:solidFill>
              <a:schemeClr val="accent3">
                <a:lumMod val="20000"/>
                <a:lumOff val="80000"/>
              </a:schemeClr>
            </a:solidFill>
          </p:spPr>
          <p:txBody>
            <a:bodyPr wrap="square" lIns="101882" tIns="50941" rIns="101882" bIns="50941" rtlCol="0">
              <a:spAutoFit/>
            </a:bodyPr>
            <a:lstStyle/>
            <a:p>
              <a:r>
                <a:rPr lang="en-US" sz="1100" b="1" dirty="0"/>
                <a:t>What does the answer mean to the average person?</a:t>
              </a:r>
            </a:p>
          </p:txBody>
        </p:sp>
        <p:sp>
          <p:nvSpPr>
            <p:cNvPr id="24" name="TextBox 23"/>
            <p:cNvSpPr txBox="1"/>
            <p:nvPr/>
          </p:nvSpPr>
          <p:spPr>
            <a:xfrm>
              <a:off x="4189594" y="6474010"/>
              <a:ext cx="2078785" cy="316388"/>
            </a:xfrm>
            <a:prstGeom prst="rect">
              <a:avLst/>
            </a:prstGeom>
            <a:solidFill>
              <a:schemeClr val="accent6">
                <a:lumMod val="20000"/>
                <a:lumOff val="80000"/>
              </a:schemeClr>
            </a:solidFill>
          </p:spPr>
          <p:txBody>
            <a:bodyPr wrap="square" lIns="101882" tIns="50941" rIns="101882" bIns="50941" rtlCol="0">
              <a:spAutoFit/>
            </a:bodyPr>
            <a:lstStyle/>
            <a:p>
              <a:r>
                <a:rPr lang="en-US" sz="1100" b="1" dirty="0"/>
                <a:t>Why am I doing this step?</a:t>
              </a:r>
            </a:p>
          </p:txBody>
        </p:sp>
        <p:sp>
          <p:nvSpPr>
            <p:cNvPr id="25" name="TextBox 24"/>
            <p:cNvSpPr txBox="1"/>
            <p:nvPr/>
          </p:nvSpPr>
          <p:spPr>
            <a:xfrm>
              <a:off x="4184479" y="2533942"/>
              <a:ext cx="2083900" cy="656298"/>
            </a:xfrm>
            <a:prstGeom prst="rect">
              <a:avLst/>
            </a:prstGeom>
            <a:solidFill>
              <a:schemeClr val="bg2">
                <a:lumMod val="90000"/>
              </a:schemeClr>
            </a:solidFill>
          </p:spPr>
          <p:txBody>
            <a:bodyPr wrap="square" lIns="101882" tIns="50941" rIns="101882" bIns="50941" rtlCol="0">
              <a:spAutoFit/>
            </a:bodyPr>
            <a:lstStyle/>
            <a:p>
              <a:r>
                <a:rPr lang="en-US" sz="1200" b="1" dirty="0"/>
                <a:t>What’s the main idea?</a:t>
              </a:r>
            </a:p>
            <a:p>
              <a:pPr algn="ctr"/>
              <a:r>
                <a:rPr lang="en-US" sz="1800" dirty="0" smtClean="0">
                  <a:solidFill>
                    <a:srgbClr val="00B050"/>
                  </a:solidFill>
                </a:rPr>
                <a:t>A = L x W</a:t>
              </a:r>
              <a:endParaRPr lang="en-US" sz="1800" dirty="0">
                <a:solidFill>
                  <a:srgbClr val="00B050"/>
                </a:solidFill>
              </a:endParaRPr>
            </a:p>
          </p:txBody>
        </p:sp>
      </p:grpSp>
      <p:sp>
        <p:nvSpPr>
          <p:cNvPr id="21" name="Rectangle 20"/>
          <p:cNvSpPr/>
          <p:nvPr/>
        </p:nvSpPr>
        <p:spPr>
          <a:xfrm>
            <a:off x="-15917"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22" name="Slide Number Placeholder 16"/>
          <p:cNvSpPr>
            <a:spLocks noGrp="1"/>
          </p:cNvSpPr>
          <p:nvPr>
            <p:ph type="sldNum" sz="quarter" idx="12"/>
          </p:nvPr>
        </p:nvSpPr>
        <p:spPr>
          <a:xfrm>
            <a:off x="5570220" y="9322649"/>
            <a:ext cx="1813560" cy="535516"/>
          </a:xfrm>
        </p:spPr>
        <p:txBody>
          <a:bodyPr/>
          <a:lstStyle/>
          <a:p>
            <a:fld id="{BFF117EF-9718-4423-89B7-490956680319}" type="slidenum">
              <a:rPr lang="en-US" smtClean="0"/>
              <a:pPr/>
              <a:t>70</a:t>
            </a:fld>
            <a:endParaRPr lang="en-US" dirty="0"/>
          </a:p>
        </p:txBody>
      </p:sp>
    </p:spTree>
    <p:extLst>
      <p:ext uri="{BB962C8B-B14F-4D97-AF65-F5344CB8AC3E}">
        <p14:creationId xmlns:p14="http://schemas.microsoft.com/office/powerpoint/2010/main" val="396280174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27796" y="644691"/>
            <a:ext cx="6576845" cy="9128071"/>
            <a:chOff x="124263" y="38688"/>
            <a:chExt cx="7219279" cy="10019712"/>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962" t="19952" r="23845" b="10817"/>
            <a:stretch/>
          </p:blipFill>
          <p:spPr bwMode="auto">
            <a:xfrm>
              <a:off x="133140" y="5029200"/>
              <a:ext cx="4228042"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0914" t="13701" r="23317" b="16827"/>
            <a:stretch/>
          </p:blipFill>
          <p:spPr bwMode="auto">
            <a:xfrm>
              <a:off x="124263" y="38688"/>
              <a:ext cx="4234377" cy="4990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587875" y="2724152"/>
              <a:ext cx="2040256" cy="298738"/>
            </a:xfrm>
            <a:prstGeom prst="rect">
              <a:avLst/>
            </a:prstGeom>
            <a:solidFill>
              <a:schemeClr val="bg2">
                <a:lumMod val="90000"/>
              </a:schemeClr>
            </a:solidFill>
          </p:spPr>
          <p:txBody>
            <a:bodyPr wrap="square" lIns="101882" tIns="50941" rIns="101882" bIns="50941" rtlCol="0">
              <a:spAutoFit/>
            </a:bodyPr>
            <a:lstStyle/>
            <a:p>
              <a:r>
                <a:rPr lang="en-US" sz="1050" b="1" dirty="0"/>
                <a:t>What’s the main idea?</a:t>
              </a:r>
            </a:p>
          </p:txBody>
        </p:sp>
        <p:sp>
          <p:nvSpPr>
            <p:cNvPr id="13" name="TextBox 12"/>
            <p:cNvSpPr txBox="1"/>
            <p:nvPr/>
          </p:nvSpPr>
          <p:spPr>
            <a:xfrm>
              <a:off x="3551557" y="2957112"/>
              <a:ext cx="638038" cy="270843"/>
            </a:xfrm>
            <a:prstGeom prst="rect">
              <a:avLst/>
            </a:prstGeom>
            <a:solidFill>
              <a:schemeClr val="bg1">
                <a:lumMod val="75000"/>
              </a:schemeClr>
            </a:solidFill>
          </p:spPr>
          <p:txBody>
            <a:bodyPr wrap="none" lIns="101882" tIns="50941" rIns="101882" bIns="50941" rtlCol="0">
              <a:spAutoFit/>
            </a:bodyPr>
            <a:lstStyle/>
            <a:p>
              <a:r>
                <a:rPr lang="en-US" sz="1100" b="1" dirty="0"/>
                <a:t>1 Point</a:t>
              </a:r>
            </a:p>
          </p:txBody>
        </p:sp>
        <p:sp>
          <p:nvSpPr>
            <p:cNvPr id="14" name="TextBox 13"/>
            <p:cNvSpPr txBox="1"/>
            <p:nvPr/>
          </p:nvSpPr>
          <p:spPr>
            <a:xfrm>
              <a:off x="3551557" y="4507782"/>
              <a:ext cx="638038" cy="270843"/>
            </a:xfrm>
            <a:prstGeom prst="rect">
              <a:avLst/>
            </a:prstGeom>
            <a:solidFill>
              <a:schemeClr val="bg1">
                <a:lumMod val="75000"/>
              </a:schemeClr>
            </a:solidFill>
          </p:spPr>
          <p:txBody>
            <a:bodyPr wrap="none" lIns="101882" tIns="50941" rIns="101882" bIns="50941" rtlCol="0">
              <a:spAutoFit/>
            </a:bodyPr>
            <a:lstStyle/>
            <a:p>
              <a:r>
                <a:rPr lang="en-US" sz="1100" b="1" dirty="0"/>
                <a:t>1 Point</a:t>
              </a:r>
            </a:p>
          </p:txBody>
        </p:sp>
        <p:sp>
          <p:nvSpPr>
            <p:cNvPr id="17" name="Rounded Rectangle 16"/>
            <p:cNvSpPr/>
            <p:nvPr/>
          </p:nvSpPr>
          <p:spPr>
            <a:xfrm>
              <a:off x="4587877" y="3541397"/>
              <a:ext cx="2755665" cy="1655446"/>
            </a:xfrm>
            <a:prstGeom prst="round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18" name="TextBox 17"/>
            <p:cNvSpPr txBox="1"/>
            <p:nvPr/>
          </p:nvSpPr>
          <p:spPr>
            <a:xfrm>
              <a:off x="4768639" y="3448524"/>
              <a:ext cx="1859492" cy="315631"/>
            </a:xfrm>
            <a:prstGeom prst="rect">
              <a:avLst/>
            </a:prstGeom>
            <a:solidFill>
              <a:schemeClr val="bg1">
                <a:lumMod val="95000"/>
              </a:schemeClr>
            </a:solidFill>
          </p:spPr>
          <p:txBody>
            <a:bodyPr wrap="square" lIns="101882" tIns="50941" rIns="101882" bIns="50941" rtlCol="0">
              <a:spAutoFit/>
            </a:bodyPr>
            <a:lstStyle/>
            <a:p>
              <a:r>
                <a:rPr lang="en-US" sz="1200" b="1" dirty="0"/>
                <a:t>Draw the 3” frame</a:t>
              </a:r>
              <a:r>
                <a:rPr lang="en-US" sz="1100" dirty="0"/>
                <a:t>:</a:t>
              </a:r>
            </a:p>
          </p:txBody>
        </p:sp>
        <p:sp>
          <p:nvSpPr>
            <p:cNvPr id="19" name="Rectangle 18"/>
            <p:cNvSpPr/>
            <p:nvPr/>
          </p:nvSpPr>
          <p:spPr>
            <a:xfrm>
              <a:off x="481032" y="2724152"/>
              <a:ext cx="3998894" cy="796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20" name="Rectangle 19"/>
            <p:cNvSpPr/>
            <p:nvPr/>
          </p:nvSpPr>
          <p:spPr>
            <a:xfrm>
              <a:off x="485775" y="4191001"/>
              <a:ext cx="3982366" cy="775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21" name="Rectangle 20"/>
            <p:cNvSpPr/>
            <p:nvPr/>
          </p:nvSpPr>
          <p:spPr>
            <a:xfrm>
              <a:off x="481032" y="6129763"/>
              <a:ext cx="3877608" cy="39268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22" name="TextBox 21"/>
            <p:cNvSpPr txBox="1"/>
            <p:nvPr/>
          </p:nvSpPr>
          <p:spPr>
            <a:xfrm>
              <a:off x="5376823" y="6383642"/>
              <a:ext cx="1894384" cy="298738"/>
            </a:xfrm>
            <a:prstGeom prst="rect">
              <a:avLst/>
            </a:prstGeom>
            <a:solidFill>
              <a:schemeClr val="bg2">
                <a:lumMod val="90000"/>
              </a:schemeClr>
            </a:solidFill>
          </p:spPr>
          <p:txBody>
            <a:bodyPr wrap="square" lIns="101882" tIns="50941" rIns="101882" bIns="50941" rtlCol="0">
              <a:spAutoFit/>
            </a:bodyPr>
            <a:lstStyle/>
            <a:p>
              <a:pPr algn="ctr"/>
              <a:r>
                <a:rPr lang="en-US" sz="1050" b="1" dirty="0"/>
                <a:t>What’s the main idea?</a:t>
              </a:r>
            </a:p>
          </p:txBody>
        </p:sp>
        <p:sp>
          <p:nvSpPr>
            <p:cNvPr id="23" name="TextBox 22"/>
            <p:cNvSpPr txBox="1"/>
            <p:nvPr/>
          </p:nvSpPr>
          <p:spPr>
            <a:xfrm>
              <a:off x="5420720" y="7940860"/>
              <a:ext cx="1850486" cy="290293"/>
            </a:xfrm>
            <a:prstGeom prst="rect">
              <a:avLst/>
            </a:prstGeom>
            <a:solidFill>
              <a:schemeClr val="accent6">
                <a:lumMod val="20000"/>
                <a:lumOff val="80000"/>
              </a:schemeClr>
            </a:solidFill>
          </p:spPr>
          <p:txBody>
            <a:bodyPr wrap="square" lIns="101882" tIns="50941" rIns="101882" bIns="50941" rtlCol="0">
              <a:spAutoFit/>
            </a:bodyPr>
            <a:lstStyle/>
            <a:p>
              <a:pPr algn="ctr"/>
              <a:r>
                <a:rPr lang="en-US" sz="1050" b="1" dirty="0"/>
                <a:t>Why am I doing this step?</a:t>
              </a:r>
            </a:p>
          </p:txBody>
        </p:sp>
        <p:sp>
          <p:nvSpPr>
            <p:cNvPr id="26" name="TextBox 25"/>
            <p:cNvSpPr txBox="1"/>
            <p:nvPr/>
          </p:nvSpPr>
          <p:spPr>
            <a:xfrm>
              <a:off x="5386705" y="9434007"/>
              <a:ext cx="1884501" cy="450767"/>
            </a:xfrm>
            <a:prstGeom prst="rect">
              <a:avLst/>
            </a:prstGeom>
            <a:solidFill>
              <a:schemeClr val="accent3">
                <a:lumMod val="20000"/>
                <a:lumOff val="80000"/>
              </a:schemeClr>
            </a:solidFill>
          </p:spPr>
          <p:txBody>
            <a:bodyPr wrap="square" lIns="101882" tIns="50941" rIns="101882" bIns="50941" rtlCol="0">
              <a:spAutoFit/>
            </a:bodyPr>
            <a:lstStyle/>
            <a:p>
              <a:pPr algn="ctr"/>
              <a:r>
                <a:rPr lang="en-US" sz="1000" b="1" dirty="0"/>
                <a:t>What does the answer mean to the average person?</a:t>
              </a:r>
            </a:p>
          </p:txBody>
        </p:sp>
      </p:grpSp>
      <p:sp>
        <p:nvSpPr>
          <p:cNvPr id="24" name="Rectangle 23"/>
          <p:cNvSpPr/>
          <p:nvPr/>
        </p:nvSpPr>
        <p:spPr>
          <a:xfrm>
            <a:off x="7200900"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25" name="Slide Number Placeholder 16"/>
          <p:cNvSpPr>
            <a:spLocks noGrp="1"/>
          </p:cNvSpPr>
          <p:nvPr>
            <p:ph type="sldNum" sz="quarter" idx="12"/>
          </p:nvPr>
        </p:nvSpPr>
        <p:spPr>
          <a:xfrm>
            <a:off x="5570220" y="9322649"/>
            <a:ext cx="1813560" cy="535516"/>
          </a:xfrm>
        </p:spPr>
        <p:txBody>
          <a:bodyPr/>
          <a:lstStyle/>
          <a:p>
            <a:fld id="{BFF117EF-9718-4423-89B7-490956680319}" type="slidenum">
              <a:rPr lang="en-US" smtClean="0"/>
              <a:pPr/>
              <a:t>71</a:t>
            </a:fld>
            <a:endParaRPr lang="en-US" dirty="0"/>
          </a:p>
        </p:txBody>
      </p:sp>
    </p:spTree>
    <p:extLst>
      <p:ext uri="{BB962C8B-B14F-4D97-AF65-F5344CB8AC3E}">
        <p14:creationId xmlns:p14="http://schemas.microsoft.com/office/powerpoint/2010/main" val="221312708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621730" y="919635"/>
            <a:ext cx="6652274" cy="8174955"/>
            <a:chOff x="227012" y="428692"/>
            <a:chExt cx="7438852" cy="9141579"/>
          </a:xfrm>
        </p:grpSpPr>
        <p:sp>
          <p:nvSpPr>
            <p:cNvPr id="4" name="TextBox 3"/>
            <p:cNvSpPr txBox="1"/>
            <p:nvPr/>
          </p:nvSpPr>
          <p:spPr>
            <a:xfrm>
              <a:off x="528957" y="2451835"/>
              <a:ext cx="6299804" cy="473976"/>
            </a:xfrm>
            <a:prstGeom prst="rect">
              <a:avLst/>
            </a:prstGeom>
            <a:noFill/>
          </p:spPr>
          <p:txBody>
            <a:bodyPr wrap="square" lIns="101882" tIns="50941" rIns="101882" bIns="50941" rtlCol="0">
              <a:spAutoFit/>
            </a:bodyPr>
            <a:lstStyle/>
            <a:p>
              <a:endParaRPr lang="en-US" sz="1200" b="1" dirty="0"/>
            </a:p>
            <a:p>
              <a:r>
                <a:rPr lang="en-US" sz="1200" b="1" dirty="0"/>
                <a:t>A:  </a:t>
              </a:r>
              <a:r>
                <a:rPr lang="en-US" sz="1200" dirty="0"/>
                <a:t>Write a polynomial expression, in simplified </a:t>
              </a:r>
              <a:r>
                <a:rPr lang="en-US" sz="1200" dirty="0" smtClean="0"/>
                <a:t>form, which represents </a:t>
              </a:r>
              <a:r>
                <a:rPr lang="en-US" sz="1200" dirty="0"/>
                <a:t>the area of the paper.</a:t>
              </a:r>
            </a:p>
          </p:txBody>
        </p:sp>
        <p:sp>
          <p:nvSpPr>
            <p:cNvPr id="5" name="TextBox 4"/>
            <p:cNvSpPr txBox="1"/>
            <p:nvPr/>
          </p:nvSpPr>
          <p:spPr>
            <a:xfrm>
              <a:off x="528957" y="4282401"/>
              <a:ext cx="7027545" cy="1026207"/>
            </a:xfrm>
            <a:prstGeom prst="rect">
              <a:avLst/>
            </a:prstGeom>
            <a:noFill/>
          </p:spPr>
          <p:txBody>
            <a:bodyPr wrap="square" lIns="101882" tIns="50941" rIns="101882" bIns="50941" rtlCol="0">
              <a:spAutoFit/>
            </a:bodyPr>
            <a:lstStyle/>
            <a:p>
              <a:r>
                <a:rPr lang="en-US" sz="1200" b="1" dirty="0"/>
                <a:t>B: </a:t>
              </a:r>
              <a:r>
                <a:rPr lang="en-US" sz="1200" dirty="0" err="1"/>
                <a:t>Shalamar</a:t>
              </a:r>
              <a:r>
                <a:rPr lang="en-US" sz="1200" dirty="0"/>
                <a:t> </a:t>
              </a:r>
              <a:r>
                <a:rPr lang="en-US" sz="1200" dirty="0" smtClean="0"/>
                <a:t>wants </a:t>
              </a:r>
              <a:r>
                <a:rPr lang="en-US" sz="1200" dirty="0"/>
                <a:t>to make a poster out of her art work.  From experience, she knows that </a:t>
              </a:r>
              <a:r>
                <a:rPr lang="en-US" sz="1200" dirty="0" smtClean="0"/>
                <a:t>it is best not to reprint </a:t>
              </a:r>
              <a:r>
                <a:rPr lang="en-US" sz="1200" dirty="0"/>
                <a:t>this type of art more than </a:t>
              </a:r>
              <a:r>
                <a:rPr lang="en-US" sz="1200" dirty="0" smtClean="0"/>
                <a:t>4 times larger, as measured by area.  Write expressions, in simplified form, which represent the lengths and widths of the largest poster size that </a:t>
              </a:r>
              <a:r>
                <a:rPr lang="en-US" sz="1200" dirty="0" err="1" smtClean="0"/>
                <a:t>Shalamar</a:t>
              </a:r>
              <a:r>
                <a:rPr lang="en-US" sz="1200" dirty="0" smtClean="0"/>
                <a:t> may print, given the length of an original side, X.  [Note: Art reprints remain proportionate in size to the original.]</a:t>
              </a:r>
              <a:endParaRPr lang="en-US" sz="1200" b="1" dirty="0"/>
            </a:p>
            <a:p>
              <a:endParaRPr lang="en-US" sz="1200" dirty="0"/>
            </a:p>
          </p:txBody>
        </p:sp>
        <p:sp>
          <p:nvSpPr>
            <p:cNvPr id="6" name="TextBox 5"/>
            <p:cNvSpPr txBox="1"/>
            <p:nvPr/>
          </p:nvSpPr>
          <p:spPr>
            <a:xfrm>
              <a:off x="5376823" y="3157859"/>
              <a:ext cx="2285912" cy="338751"/>
            </a:xfrm>
            <a:prstGeom prst="rect">
              <a:avLst/>
            </a:prstGeom>
            <a:solidFill>
              <a:schemeClr val="bg2">
                <a:lumMod val="90000"/>
              </a:schemeClr>
            </a:solidFill>
          </p:spPr>
          <p:txBody>
            <a:bodyPr wrap="square" lIns="101882" tIns="50941" rIns="101882" bIns="50941" rtlCol="0">
              <a:spAutoFit/>
            </a:bodyPr>
            <a:lstStyle/>
            <a:p>
              <a:r>
                <a:rPr lang="en-US" sz="1300" b="1" dirty="0"/>
                <a:t>What’s the main idea?</a:t>
              </a:r>
            </a:p>
          </p:txBody>
        </p:sp>
        <p:sp>
          <p:nvSpPr>
            <p:cNvPr id="9" name="TextBox 8"/>
            <p:cNvSpPr txBox="1"/>
            <p:nvPr/>
          </p:nvSpPr>
          <p:spPr>
            <a:xfrm>
              <a:off x="5376820" y="7183558"/>
              <a:ext cx="2285914" cy="338751"/>
            </a:xfrm>
            <a:prstGeom prst="rect">
              <a:avLst/>
            </a:prstGeom>
            <a:solidFill>
              <a:schemeClr val="accent6">
                <a:lumMod val="20000"/>
                <a:lumOff val="80000"/>
              </a:schemeClr>
            </a:solidFill>
          </p:spPr>
          <p:txBody>
            <a:bodyPr wrap="square" lIns="101882" tIns="50941" rIns="101882" bIns="50941" rtlCol="0">
              <a:spAutoFit/>
            </a:bodyPr>
            <a:lstStyle/>
            <a:p>
              <a:r>
                <a:rPr lang="en-US" sz="1300" b="1" dirty="0"/>
                <a:t>Why am I doing this step?</a:t>
              </a:r>
            </a:p>
          </p:txBody>
        </p:sp>
        <p:sp>
          <p:nvSpPr>
            <p:cNvPr id="10" name="TextBox 9"/>
            <p:cNvSpPr txBox="1"/>
            <p:nvPr/>
          </p:nvSpPr>
          <p:spPr>
            <a:xfrm>
              <a:off x="5376823" y="5544869"/>
              <a:ext cx="2285912" cy="338751"/>
            </a:xfrm>
            <a:prstGeom prst="rect">
              <a:avLst/>
            </a:prstGeom>
            <a:solidFill>
              <a:schemeClr val="bg2">
                <a:lumMod val="90000"/>
              </a:schemeClr>
            </a:solidFill>
          </p:spPr>
          <p:txBody>
            <a:bodyPr wrap="square" lIns="101882" tIns="50941" rIns="101882" bIns="50941" rtlCol="0">
              <a:spAutoFit/>
            </a:bodyPr>
            <a:lstStyle/>
            <a:p>
              <a:r>
                <a:rPr lang="en-US" sz="1300" b="1" dirty="0"/>
                <a:t>What’s the main idea?</a:t>
              </a:r>
            </a:p>
          </p:txBody>
        </p:sp>
        <p:sp>
          <p:nvSpPr>
            <p:cNvPr id="11" name="TextBox 10"/>
            <p:cNvSpPr txBox="1"/>
            <p:nvPr/>
          </p:nvSpPr>
          <p:spPr>
            <a:xfrm>
              <a:off x="5376822" y="6483737"/>
              <a:ext cx="2285913" cy="338751"/>
            </a:xfrm>
            <a:prstGeom prst="rect">
              <a:avLst/>
            </a:prstGeom>
            <a:solidFill>
              <a:schemeClr val="accent6">
                <a:lumMod val="20000"/>
                <a:lumOff val="80000"/>
              </a:schemeClr>
            </a:solidFill>
          </p:spPr>
          <p:txBody>
            <a:bodyPr wrap="square" lIns="101882" tIns="50941" rIns="101882" bIns="50941" rtlCol="0">
              <a:spAutoFit/>
            </a:bodyPr>
            <a:lstStyle/>
            <a:p>
              <a:r>
                <a:rPr lang="en-US" sz="1300" b="1" dirty="0"/>
                <a:t>Why am I doing this step?</a:t>
              </a:r>
            </a:p>
          </p:txBody>
        </p:sp>
        <p:sp>
          <p:nvSpPr>
            <p:cNvPr id="12" name="TextBox 11"/>
            <p:cNvSpPr txBox="1"/>
            <p:nvPr/>
          </p:nvSpPr>
          <p:spPr>
            <a:xfrm>
              <a:off x="5386706" y="9042227"/>
              <a:ext cx="2279158" cy="528044"/>
            </a:xfrm>
            <a:prstGeom prst="rect">
              <a:avLst/>
            </a:prstGeom>
            <a:solidFill>
              <a:schemeClr val="accent3">
                <a:lumMod val="20000"/>
                <a:lumOff val="80000"/>
              </a:schemeClr>
            </a:solidFill>
          </p:spPr>
          <p:txBody>
            <a:bodyPr wrap="square" lIns="101882" tIns="50941" rIns="101882" bIns="50941" rtlCol="0">
              <a:spAutoFit/>
            </a:bodyPr>
            <a:lstStyle/>
            <a:p>
              <a:r>
                <a:rPr lang="en-US" sz="1200" b="1" dirty="0"/>
                <a:t>What does the answer mean to the average person?</a:t>
              </a:r>
            </a:p>
          </p:txBody>
        </p:sp>
        <p:sp>
          <p:nvSpPr>
            <p:cNvPr id="13" name="TextBox 12"/>
            <p:cNvSpPr txBox="1"/>
            <p:nvPr/>
          </p:nvSpPr>
          <p:spPr>
            <a:xfrm>
              <a:off x="227012" y="428693"/>
              <a:ext cx="3594030" cy="956777"/>
            </a:xfrm>
            <a:prstGeom prst="rect">
              <a:avLst/>
            </a:prstGeom>
            <a:solidFill>
              <a:schemeClr val="bg1">
                <a:lumMod val="85000"/>
              </a:schemeClr>
            </a:solidFill>
          </p:spPr>
          <p:txBody>
            <a:bodyPr wrap="square" lIns="101882" tIns="50941" rIns="101882" bIns="50941" rtlCol="0">
              <a:noAutofit/>
            </a:bodyPr>
            <a:lstStyle/>
            <a:p>
              <a:r>
                <a:rPr lang="en-US" sz="1200" b="1" dirty="0"/>
                <a:t>EX:  </a:t>
              </a:r>
              <a:r>
                <a:rPr lang="en-US" sz="1200" dirty="0" err="1"/>
                <a:t>Shalamar</a:t>
              </a:r>
              <a:r>
                <a:rPr lang="en-US" sz="1200" dirty="0"/>
                <a:t> made </a:t>
              </a:r>
              <a:r>
                <a:rPr lang="en-US" sz="1200" dirty="0" smtClean="0"/>
                <a:t>a </a:t>
              </a:r>
              <a:r>
                <a:rPr lang="en-US" sz="1200" dirty="0"/>
                <a:t>print in art class from ink, paint, carved blocks and objects from nature.  Paper sizes in art class always have one side with a length that is 17/22 of the longer side.</a:t>
              </a:r>
              <a:endParaRPr lang="en-US" sz="1200" b="1" dirty="0"/>
            </a:p>
          </p:txBody>
        </p:sp>
        <p:sp>
          <p:nvSpPr>
            <p:cNvPr id="2" name="Rectangle 1"/>
            <p:cNvSpPr/>
            <p:nvPr/>
          </p:nvSpPr>
          <p:spPr>
            <a:xfrm rot="16200000">
              <a:off x="5560705" y="228240"/>
              <a:ext cx="1366942" cy="176784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spcCol="0" rtlCol="0" anchor="ctr"/>
            <a:lstStyle/>
            <a:p>
              <a:pPr algn="ctr"/>
              <a:endParaRPr lang="en-US"/>
            </a:p>
          </p:txBody>
        </p:sp>
        <p:sp>
          <p:nvSpPr>
            <p:cNvPr id="3" name="TextBox 2"/>
            <p:cNvSpPr txBox="1"/>
            <p:nvPr/>
          </p:nvSpPr>
          <p:spPr>
            <a:xfrm>
              <a:off x="6054598" y="1385469"/>
              <a:ext cx="330540" cy="400110"/>
            </a:xfrm>
            <a:prstGeom prst="rect">
              <a:avLst/>
            </a:prstGeom>
            <a:noFill/>
          </p:spPr>
          <p:txBody>
            <a:bodyPr wrap="none" rtlCol="0">
              <a:spAutoFit/>
            </a:bodyPr>
            <a:lstStyle/>
            <a:p>
              <a:r>
                <a:rPr lang="en-US" dirty="0" smtClean="0">
                  <a:latin typeface="Cambria Math" pitchFamily="18" charset="0"/>
                  <a:ea typeface="Cambria Math" pitchFamily="18" charset="0"/>
                </a:rPr>
                <a:t>X</a:t>
              </a:r>
              <a:endParaRPr lang="en-US" dirty="0">
                <a:latin typeface="Cambria Math" pitchFamily="18" charset="0"/>
                <a:ea typeface="Cambria Math" pitchFamily="18" charset="0"/>
              </a:endParaRPr>
            </a:p>
          </p:txBody>
        </p:sp>
        <mc:AlternateContent xmlns:mc="http://schemas.openxmlformats.org/markup-compatibility/2006" xmlns:a14="http://schemas.microsoft.com/office/drawing/2010/main">
          <mc:Choice Requires="a14">
            <p:sp>
              <p:nvSpPr>
                <p:cNvPr id="14" name="TextBox 13"/>
                <p:cNvSpPr txBox="1"/>
                <p:nvPr/>
              </p:nvSpPr>
              <p:spPr>
                <a:xfrm>
                  <a:off x="4627577" y="777905"/>
                  <a:ext cx="741870" cy="66851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a:rPr>
                            </m:ctrlPr>
                          </m:fPr>
                          <m:num>
                            <m:r>
                              <a:rPr lang="en-US" b="0" i="0" smtClean="0">
                                <a:latin typeface="Cambria Math"/>
                              </a:rPr>
                              <m:t>17</m:t>
                            </m:r>
                          </m:num>
                          <m:den>
                            <m:r>
                              <a:rPr lang="en-US" b="0" i="0" smtClean="0">
                                <a:latin typeface="Cambria Math"/>
                              </a:rPr>
                              <m:t>22</m:t>
                            </m:r>
                          </m:den>
                        </m:f>
                        <m:r>
                          <m:rPr>
                            <m:sty m:val="p"/>
                          </m:rPr>
                          <a:rPr lang="en-US" b="0" i="0" smtClean="0">
                            <a:latin typeface="Cambria Math"/>
                          </a:rPr>
                          <m:t>X</m:t>
                        </m:r>
                      </m:oMath>
                    </m:oMathPara>
                  </a14:m>
                  <a:endParaRPr lang="en-US" dirty="0">
                    <a:latin typeface="+mj-lt"/>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4627577" y="777905"/>
                  <a:ext cx="741870" cy="668516"/>
                </a:xfrm>
                <a:prstGeom prst="rect">
                  <a:avLst/>
                </a:prstGeom>
                <a:blipFill rotWithShape="1">
                  <a:blip r:embed="rId3" cstate="print"/>
                  <a:stretch>
                    <a:fillRect/>
                  </a:stretch>
                </a:blipFill>
              </p:spPr>
              <p:txBody>
                <a:bodyPr/>
                <a:lstStyle/>
                <a:p>
                  <a:r>
                    <a:rPr lang="en-US">
                      <a:noFill/>
                    </a:rPr>
                    <a:t> </a:t>
                  </a:r>
                </a:p>
              </p:txBody>
            </p:sp>
          </mc:Fallback>
        </mc:AlternateContent>
      </p:grpSp>
      <p:sp>
        <p:nvSpPr>
          <p:cNvPr id="16" name="Rectangle 15"/>
          <p:cNvSpPr/>
          <p:nvPr/>
        </p:nvSpPr>
        <p:spPr>
          <a:xfrm>
            <a:off x="-15917"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20" name="Slide Number Placeholder 19"/>
          <p:cNvSpPr>
            <a:spLocks noGrp="1"/>
          </p:cNvSpPr>
          <p:nvPr>
            <p:ph type="sldNum" sz="quarter" idx="12"/>
          </p:nvPr>
        </p:nvSpPr>
        <p:spPr/>
        <p:txBody>
          <a:bodyPr/>
          <a:lstStyle/>
          <a:p>
            <a:fld id="{BFF117EF-9718-4423-89B7-490956680319}" type="slidenum">
              <a:rPr lang="en-US" smtClean="0"/>
              <a:pPr/>
              <a:t>72</a:t>
            </a:fld>
            <a:endParaRPr lang="en-US"/>
          </a:p>
        </p:txBody>
      </p:sp>
    </p:spTree>
    <p:extLst>
      <p:ext uri="{BB962C8B-B14F-4D97-AF65-F5344CB8AC3E}">
        <p14:creationId xmlns:p14="http://schemas.microsoft.com/office/powerpoint/2010/main" val="83104236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8957" y="904249"/>
            <a:ext cx="7027545" cy="1210873"/>
          </a:xfrm>
          <a:prstGeom prst="rect">
            <a:avLst/>
          </a:prstGeom>
          <a:noFill/>
        </p:spPr>
        <p:txBody>
          <a:bodyPr wrap="square" lIns="101882" tIns="50941" rIns="101882" bIns="50941" rtlCol="0">
            <a:spAutoFit/>
          </a:bodyPr>
          <a:lstStyle/>
          <a:p>
            <a:r>
              <a:rPr lang="en-US" sz="1200" b="1" dirty="0" smtClean="0"/>
              <a:t>C:</a:t>
            </a:r>
            <a:r>
              <a:rPr lang="en-US" sz="1200" dirty="0" smtClean="0"/>
              <a:t> The poster is too big for the marquis in the school hallway.  So, </a:t>
            </a:r>
            <a:r>
              <a:rPr lang="en-US" sz="1200" dirty="0" err="1" smtClean="0"/>
              <a:t>Shalamar</a:t>
            </a:r>
            <a:r>
              <a:rPr lang="en-US" sz="1200" dirty="0" smtClean="0"/>
              <a:t> makes another poster which is only 2 ¼ times larger than the original.  What are the new dimensions?  [Note: Art reprints remain proportionate in size to the original.]  </a:t>
            </a:r>
          </a:p>
          <a:p>
            <a:endParaRPr lang="en-US" sz="1200" dirty="0"/>
          </a:p>
          <a:p>
            <a:r>
              <a:rPr lang="en-US" sz="1200" dirty="0" smtClean="0"/>
              <a:t>Show all your work.  Explain why you did each step.</a:t>
            </a:r>
            <a:endParaRPr lang="en-US" sz="1200" dirty="0"/>
          </a:p>
          <a:p>
            <a:endParaRPr lang="en-US" sz="1200" dirty="0"/>
          </a:p>
        </p:txBody>
      </p:sp>
      <p:sp>
        <p:nvSpPr>
          <p:cNvPr id="9" name="TextBox 8"/>
          <p:cNvSpPr txBox="1"/>
          <p:nvPr/>
        </p:nvSpPr>
        <p:spPr>
          <a:xfrm>
            <a:off x="5376821" y="5417800"/>
            <a:ext cx="1894386" cy="287543"/>
          </a:xfrm>
          <a:prstGeom prst="rect">
            <a:avLst/>
          </a:prstGeom>
          <a:solidFill>
            <a:schemeClr val="accent6">
              <a:lumMod val="20000"/>
              <a:lumOff val="80000"/>
            </a:schemeClr>
          </a:solidFill>
        </p:spPr>
        <p:txBody>
          <a:bodyPr wrap="square" lIns="101882" tIns="50941" rIns="101882" bIns="50941" rtlCol="0">
            <a:spAutoFit/>
          </a:bodyPr>
          <a:lstStyle/>
          <a:p>
            <a:r>
              <a:rPr lang="en-US" sz="1200" b="1" dirty="0"/>
              <a:t>Why am I doing this step?</a:t>
            </a:r>
          </a:p>
        </p:txBody>
      </p:sp>
      <p:sp>
        <p:nvSpPr>
          <p:cNvPr id="10" name="TextBox 9"/>
          <p:cNvSpPr txBox="1"/>
          <p:nvPr/>
        </p:nvSpPr>
        <p:spPr>
          <a:xfrm>
            <a:off x="5376823" y="2478677"/>
            <a:ext cx="1894384" cy="287543"/>
          </a:xfrm>
          <a:prstGeom prst="rect">
            <a:avLst/>
          </a:prstGeom>
          <a:solidFill>
            <a:schemeClr val="bg2">
              <a:lumMod val="90000"/>
            </a:schemeClr>
          </a:solidFill>
        </p:spPr>
        <p:txBody>
          <a:bodyPr wrap="square" lIns="101882" tIns="50941" rIns="101882" bIns="50941" rtlCol="0">
            <a:spAutoFit/>
          </a:bodyPr>
          <a:lstStyle/>
          <a:p>
            <a:r>
              <a:rPr lang="en-US" sz="1200" b="1" dirty="0"/>
              <a:t>What’s the main idea?</a:t>
            </a:r>
          </a:p>
        </p:txBody>
      </p:sp>
      <p:sp>
        <p:nvSpPr>
          <p:cNvPr id="11" name="TextBox 10"/>
          <p:cNvSpPr txBox="1"/>
          <p:nvPr/>
        </p:nvSpPr>
        <p:spPr>
          <a:xfrm>
            <a:off x="5376821" y="3899174"/>
            <a:ext cx="1894386" cy="287543"/>
          </a:xfrm>
          <a:prstGeom prst="rect">
            <a:avLst/>
          </a:prstGeom>
          <a:solidFill>
            <a:schemeClr val="accent6">
              <a:lumMod val="20000"/>
              <a:lumOff val="80000"/>
            </a:schemeClr>
          </a:solidFill>
        </p:spPr>
        <p:txBody>
          <a:bodyPr wrap="square" lIns="101882" tIns="50941" rIns="101882" bIns="50941" rtlCol="0">
            <a:spAutoFit/>
          </a:bodyPr>
          <a:lstStyle/>
          <a:p>
            <a:r>
              <a:rPr lang="en-US" sz="1200" b="1" dirty="0"/>
              <a:t>Why am I doing this step?</a:t>
            </a:r>
          </a:p>
        </p:txBody>
      </p:sp>
      <p:sp>
        <p:nvSpPr>
          <p:cNvPr id="12" name="TextBox 11"/>
          <p:cNvSpPr txBox="1"/>
          <p:nvPr/>
        </p:nvSpPr>
        <p:spPr>
          <a:xfrm>
            <a:off x="5386705" y="8248473"/>
            <a:ext cx="1884502" cy="441431"/>
          </a:xfrm>
          <a:prstGeom prst="rect">
            <a:avLst/>
          </a:prstGeom>
          <a:solidFill>
            <a:schemeClr val="accent3">
              <a:lumMod val="20000"/>
              <a:lumOff val="80000"/>
            </a:schemeClr>
          </a:solidFill>
        </p:spPr>
        <p:txBody>
          <a:bodyPr wrap="square" lIns="101882" tIns="50941" rIns="101882" bIns="50941" rtlCol="0">
            <a:spAutoFit/>
          </a:bodyPr>
          <a:lstStyle/>
          <a:p>
            <a:r>
              <a:rPr lang="en-US" sz="1100" b="1" dirty="0"/>
              <a:t>What does the answer mean to the average person?</a:t>
            </a:r>
          </a:p>
        </p:txBody>
      </p:sp>
      <p:sp>
        <p:nvSpPr>
          <p:cNvPr id="8" name="Rectangle 7"/>
          <p:cNvSpPr/>
          <p:nvPr/>
        </p:nvSpPr>
        <p:spPr>
          <a:xfrm>
            <a:off x="7200900"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7" name="Slide Number Placeholder 6"/>
          <p:cNvSpPr>
            <a:spLocks noGrp="1"/>
          </p:cNvSpPr>
          <p:nvPr>
            <p:ph type="sldNum" sz="quarter" idx="12"/>
          </p:nvPr>
        </p:nvSpPr>
        <p:spPr/>
        <p:txBody>
          <a:bodyPr/>
          <a:lstStyle/>
          <a:p>
            <a:fld id="{BFF117EF-9718-4423-89B7-490956680319}" type="slidenum">
              <a:rPr lang="en-US" smtClean="0"/>
              <a:pPr/>
              <a:t>73</a:t>
            </a:fld>
            <a:endParaRPr lang="en-US"/>
          </a:p>
        </p:txBody>
      </p:sp>
    </p:spTree>
    <p:extLst>
      <p:ext uri="{BB962C8B-B14F-4D97-AF65-F5344CB8AC3E}">
        <p14:creationId xmlns:p14="http://schemas.microsoft.com/office/powerpoint/2010/main" val="194257643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2490" y="3654933"/>
            <a:ext cx="6388949" cy="1349372"/>
          </a:xfrm>
          <a:prstGeom prst="rect">
            <a:avLst/>
          </a:prstGeom>
        </p:spPr>
        <p:txBody>
          <a:bodyPr wrap="square" lIns="101882" tIns="50941" rIns="101882" bIns="50941">
            <a:spAutoFit/>
          </a:bodyPr>
          <a:lstStyle/>
          <a:p>
            <a:r>
              <a:rPr lang="en-US" sz="4900" b="1" dirty="0">
                <a:effectLst>
                  <a:glow rad="101600">
                    <a:schemeClr val="bg1">
                      <a:lumMod val="85000"/>
                      <a:alpha val="40000"/>
                    </a:schemeClr>
                  </a:glow>
                </a:effectLst>
              </a:rPr>
              <a:t>Constructed Response</a:t>
            </a:r>
          </a:p>
          <a:p>
            <a:r>
              <a:rPr lang="en-US" sz="1600" b="1" dirty="0" smtClean="0">
                <a:effectLst>
                  <a:glow rad="101600">
                    <a:schemeClr val="bg1">
                      <a:lumMod val="85000"/>
                      <a:alpha val="40000"/>
                    </a:schemeClr>
                  </a:glow>
                </a:effectLst>
              </a:rPr>
              <a:t>Mod 2: Writing </a:t>
            </a:r>
            <a:r>
              <a:rPr lang="en-US" sz="1600" b="1" dirty="0">
                <a:effectLst>
                  <a:glow rad="101600">
                    <a:schemeClr val="bg1">
                      <a:lumMod val="85000"/>
                      <a:alpha val="40000"/>
                    </a:schemeClr>
                  </a:glow>
                </a:effectLst>
              </a:rPr>
              <a:t>Practice</a:t>
            </a:r>
          </a:p>
          <a:p>
            <a:r>
              <a:rPr lang="en-US" sz="1600" b="1" dirty="0">
                <a:effectLst>
                  <a:glow rad="101600">
                    <a:schemeClr val="bg1">
                      <a:lumMod val="85000"/>
                      <a:alpha val="40000"/>
                    </a:schemeClr>
                  </a:glow>
                </a:effectLst>
              </a:rPr>
              <a:t>A1.2.1</a:t>
            </a:r>
            <a:endParaRPr lang="en-US" sz="1600" dirty="0"/>
          </a:p>
        </p:txBody>
      </p:sp>
      <p:sp>
        <p:nvSpPr>
          <p:cNvPr id="5" name="Rectangle 4"/>
          <p:cNvSpPr/>
          <p:nvPr/>
        </p:nvSpPr>
        <p:spPr>
          <a:xfrm>
            <a:off x="-15917"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7" name="Rectangle 6"/>
          <p:cNvSpPr/>
          <p:nvPr/>
        </p:nvSpPr>
        <p:spPr>
          <a:xfrm>
            <a:off x="2533649" y="6858000"/>
            <a:ext cx="3009901" cy="1308050"/>
          </a:xfrm>
          <a:prstGeom prst="rect">
            <a:avLst/>
          </a:prstGeom>
          <a:solidFill>
            <a:schemeClr val="bg1">
              <a:lumMod val="85000"/>
            </a:schemeClr>
          </a:solidFill>
        </p:spPr>
        <p:txBody>
          <a:bodyPr wrap="square" rtlCol="0">
            <a:spAutoFit/>
          </a:bodyPr>
          <a:lstStyle/>
          <a:p>
            <a:r>
              <a:rPr lang="en-US" sz="1600" b="1" dirty="0" smtClean="0">
                <a:solidFill>
                  <a:schemeClr val="tx1"/>
                </a:solidFill>
              </a:rPr>
              <a:t>Rubric:  [4 points]</a:t>
            </a:r>
            <a:endParaRPr lang="en-US" sz="1600" b="1" dirty="0">
              <a:solidFill>
                <a:schemeClr val="tx1"/>
              </a:solidFill>
            </a:endParaRPr>
          </a:p>
          <a:p>
            <a:endParaRPr lang="en-US" sz="400" b="1" dirty="0">
              <a:solidFill>
                <a:schemeClr val="tx1"/>
              </a:solidFill>
            </a:endParaRPr>
          </a:p>
          <a:p>
            <a:endParaRPr lang="en-US" sz="400" dirty="0"/>
          </a:p>
          <a:p>
            <a:pPr marL="171450" indent="-171450">
              <a:buFont typeface="Arial" charset="0"/>
              <a:buChar char="•"/>
            </a:pPr>
            <a:r>
              <a:rPr lang="en-US" sz="1100" b="1" dirty="0" smtClean="0"/>
              <a:t>1 point </a:t>
            </a:r>
            <a:r>
              <a:rPr lang="en-US" sz="1100" dirty="0" smtClean="0"/>
              <a:t>for correct answers in the box</a:t>
            </a:r>
            <a:r>
              <a:rPr lang="en-US" sz="1100" dirty="0" smtClean="0">
                <a:solidFill>
                  <a:schemeClr val="tx1"/>
                </a:solidFill>
              </a:rPr>
              <a:t>.</a:t>
            </a:r>
          </a:p>
          <a:p>
            <a:pPr marL="171450" indent="-171450">
              <a:buFont typeface="Arial" charset="0"/>
              <a:buChar char="•"/>
            </a:pPr>
            <a:r>
              <a:rPr lang="en-US" sz="1100" b="1" dirty="0" smtClean="0"/>
              <a:t>1 point </a:t>
            </a:r>
            <a:r>
              <a:rPr lang="en-US" sz="1100" dirty="0" smtClean="0"/>
              <a:t>for a correct graph [2 points and line]</a:t>
            </a:r>
            <a:endParaRPr lang="en-US" sz="1100" dirty="0" smtClean="0">
              <a:solidFill>
                <a:schemeClr val="tx1"/>
              </a:solidFill>
            </a:endParaRPr>
          </a:p>
          <a:p>
            <a:pPr marL="171450" indent="-171450">
              <a:buFont typeface="Arial" charset="0"/>
              <a:buChar char="•"/>
            </a:pPr>
            <a:r>
              <a:rPr lang="en-US" sz="1100" b="1" dirty="0" smtClean="0"/>
              <a:t>1 additional point for correct description,</a:t>
            </a:r>
            <a:r>
              <a:rPr lang="en-US" sz="1100" dirty="0" smtClean="0"/>
              <a:t> when prompted.</a:t>
            </a:r>
            <a:endParaRPr lang="en-US" sz="1100" dirty="0" smtClean="0">
              <a:solidFill>
                <a:schemeClr val="tx1"/>
              </a:solidFill>
            </a:endParaRPr>
          </a:p>
          <a:p>
            <a:endParaRPr lang="en-US" sz="1100" b="1" dirty="0">
              <a:solidFill>
                <a:schemeClr val="tx1"/>
              </a:solidFill>
            </a:endParaRPr>
          </a:p>
        </p:txBody>
      </p:sp>
      <p:sp>
        <p:nvSpPr>
          <p:cNvPr id="10" name="Slide Number Placeholder 9"/>
          <p:cNvSpPr>
            <a:spLocks noGrp="1"/>
          </p:cNvSpPr>
          <p:nvPr>
            <p:ph type="sldNum" sz="quarter" idx="12"/>
          </p:nvPr>
        </p:nvSpPr>
        <p:spPr/>
        <p:txBody>
          <a:bodyPr/>
          <a:lstStyle/>
          <a:p>
            <a:fld id="{BFF117EF-9718-4423-89B7-490956680319}" type="slidenum">
              <a:rPr lang="en-US" smtClean="0"/>
              <a:pPr/>
              <a:t>74</a:t>
            </a:fld>
            <a:endParaRPr lang="en-US"/>
          </a:p>
        </p:txBody>
      </p:sp>
    </p:spTree>
    <p:extLst>
      <p:ext uri="{BB962C8B-B14F-4D97-AF65-F5344CB8AC3E}">
        <p14:creationId xmlns:p14="http://schemas.microsoft.com/office/powerpoint/2010/main" val="143167906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895" t="8634" r="10395" b="5016"/>
          <a:stretch/>
        </p:blipFill>
        <p:spPr bwMode="auto">
          <a:xfrm>
            <a:off x="142776" y="1443787"/>
            <a:ext cx="7308784" cy="818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Rectangle 33"/>
          <p:cNvSpPr/>
          <p:nvPr/>
        </p:nvSpPr>
        <p:spPr>
          <a:xfrm>
            <a:off x="7200900"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36" name="TextBox 35"/>
          <p:cNvSpPr txBox="1"/>
          <p:nvPr/>
        </p:nvSpPr>
        <p:spPr>
          <a:xfrm>
            <a:off x="721895" y="594862"/>
            <a:ext cx="6320589" cy="379876"/>
          </a:xfrm>
          <a:prstGeom prst="rect">
            <a:avLst/>
          </a:prstGeom>
          <a:solidFill>
            <a:schemeClr val="bg1">
              <a:lumMod val="95000"/>
            </a:schemeClr>
          </a:solidFill>
        </p:spPr>
        <p:txBody>
          <a:bodyPr wrap="square" lIns="101882" tIns="50941" rIns="101882" bIns="50941" rtlCol="0">
            <a:spAutoFit/>
          </a:bodyPr>
          <a:lstStyle/>
          <a:p>
            <a:r>
              <a:rPr lang="en-US" b="1" dirty="0"/>
              <a:t>Let’s </a:t>
            </a:r>
            <a:r>
              <a:rPr lang="en-US" b="1" dirty="0" smtClean="0"/>
              <a:t>look at the correct way to answer a constructed response:</a:t>
            </a:r>
            <a:endParaRPr lang="en-US" sz="1400" dirty="0"/>
          </a:p>
        </p:txBody>
      </p:sp>
      <p:sp>
        <p:nvSpPr>
          <p:cNvPr id="37" name="Slide Number Placeholder 16"/>
          <p:cNvSpPr>
            <a:spLocks noGrp="1"/>
          </p:cNvSpPr>
          <p:nvPr>
            <p:ph type="sldNum" sz="quarter" idx="12"/>
          </p:nvPr>
        </p:nvSpPr>
        <p:spPr>
          <a:xfrm>
            <a:off x="5570220" y="9322649"/>
            <a:ext cx="1813560" cy="535516"/>
          </a:xfrm>
        </p:spPr>
        <p:txBody>
          <a:bodyPr/>
          <a:lstStyle/>
          <a:p>
            <a:fld id="{BFF117EF-9718-4423-89B7-490956680319}" type="slidenum">
              <a:rPr lang="en-US" smtClean="0"/>
              <a:pPr/>
              <a:t>75</a:t>
            </a:fld>
            <a:endParaRPr lang="en-US" dirty="0"/>
          </a:p>
        </p:txBody>
      </p:sp>
    </p:spTree>
    <p:extLst>
      <p:ext uri="{BB962C8B-B14F-4D97-AF65-F5344CB8AC3E}">
        <p14:creationId xmlns:p14="http://schemas.microsoft.com/office/powerpoint/2010/main" val="43145347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84925" y="254090"/>
            <a:ext cx="7021615" cy="9638057"/>
            <a:chOff x="1" y="-251747"/>
            <a:chExt cx="7772400" cy="10668603"/>
          </a:xfrm>
        </p:grpSpPr>
        <p:pic>
          <p:nvPicPr>
            <p:cNvPr id="1029"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228" t="38787" r="10772" b="25919"/>
            <a:stretch/>
          </p:blipFill>
          <p:spPr bwMode="auto">
            <a:xfrm>
              <a:off x="1" y="5020623"/>
              <a:ext cx="7772400" cy="3042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a:xfrm>
              <a:off x="161927" y="7931468"/>
              <a:ext cx="7515783" cy="2364819"/>
            </a:xfrm>
            <a:prstGeom prst="round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11" name="TextBox 10"/>
            <p:cNvSpPr txBox="1"/>
            <p:nvPr/>
          </p:nvSpPr>
          <p:spPr>
            <a:xfrm>
              <a:off x="421007" y="6810378"/>
              <a:ext cx="5991225" cy="522700"/>
            </a:xfrm>
            <a:prstGeom prst="rect">
              <a:avLst/>
            </a:prstGeom>
            <a:noFill/>
          </p:spPr>
          <p:txBody>
            <a:bodyPr wrap="square" lIns="101882" tIns="50941" rIns="101882" bIns="50941" rtlCol="0">
              <a:spAutoFit/>
            </a:bodyPr>
            <a:lstStyle/>
            <a:p>
              <a:r>
                <a:rPr lang="en-US" sz="1200" b="1" dirty="0">
                  <a:solidFill>
                    <a:schemeClr val="accent6"/>
                  </a:solidFill>
                </a:rPr>
                <a:t>This is a bare minimum explanation – notice that it does not explain that the slope is </a:t>
              </a:r>
              <a:r>
                <a:rPr lang="en-US" sz="1200" b="1" dirty="0">
                  <a:solidFill>
                    <a:srgbClr val="FF0000"/>
                  </a:solidFill>
                </a:rPr>
                <a:t>negative</a:t>
              </a:r>
              <a:r>
                <a:rPr lang="en-US" sz="1200" b="1" dirty="0">
                  <a:solidFill>
                    <a:schemeClr val="accent6"/>
                  </a:solidFill>
                </a:rPr>
                <a:t> or restate the meaning like, “You burn up gas as you drive.”</a:t>
              </a:r>
            </a:p>
          </p:txBody>
        </p:sp>
        <p:sp>
          <p:nvSpPr>
            <p:cNvPr id="2" name="TextBox 1"/>
            <p:cNvSpPr txBox="1"/>
            <p:nvPr/>
          </p:nvSpPr>
          <p:spPr>
            <a:xfrm>
              <a:off x="6595747" y="6979652"/>
              <a:ext cx="887336" cy="386425"/>
            </a:xfrm>
            <a:prstGeom prst="rect">
              <a:avLst/>
            </a:prstGeom>
            <a:solidFill>
              <a:schemeClr val="bg1">
                <a:lumMod val="75000"/>
              </a:schemeClr>
            </a:solidFill>
          </p:spPr>
          <p:txBody>
            <a:bodyPr wrap="none" lIns="101882" tIns="50941" rIns="101882" bIns="50941" rtlCol="0">
              <a:spAutoFit/>
            </a:bodyPr>
            <a:lstStyle/>
            <a:p>
              <a:r>
                <a:rPr lang="en-US" sz="1600" b="1" dirty="0"/>
                <a:t>1 Point</a:t>
              </a:r>
            </a:p>
          </p:txBody>
        </p:sp>
        <p:sp>
          <p:nvSpPr>
            <p:cNvPr id="13" name="TextBox 12"/>
            <p:cNvSpPr txBox="1"/>
            <p:nvPr/>
          </p:nvSpPr>
          <p:spPr>
            <a:xfrm>
              <a:off x="342689" y="7398538"/>
              <a:ext cx="3796944" cy="595319"/>
            </a:xfrm>
            <a:prstGeom prst="rect">
              <a:avLst/>
            </a:prstGeom>
            <a:solidFill>
              <a:schemeClr val="bg1">
                <a:lumMod val="95000"/>
              </a:schemeClr>
            </a:solidFill>
          </p:spPr>
          <p:txBody>
            <a:bodyPr wrap="square" lIns="101882" tIns="50941" rIns="101882" bIns="50941" rtlCol="0">
              <a:spAutoFit/>
            </a:bodyPr>
            <a:lstStyle/>
            <a:p>
              <a:r>
                <a:rPr lang="en-US" sz="1400" b="1" dirty="0"/>
                <a:t>Now, rewrite the explanation.  Use your own words and explain all 4 points above</a:t>
              </a:r>
              <a:r>
                <a:rPr lang="en-US" sz="1200" dirty="0"/>
                <a:t>:</a:t>
              </a:r>
            </a:p>
          </p:txBody>
        </p:sp>
        <p:grpSp>
          <p:nvGrpSpPr>
            <p:cNvPr id="16" name="Group 15"/>
            <p:cNvGrpSpPr/>
            <p:nvPr/>
          </p:nvGrpSpPr>
          <p:grpSpPr>
            <a:xfrm>
              <a:off x="1014417" y="99495"/>
              <a:ext cx="5708016" cy="4126367"/>
              <a:chOff x="-600353" y="-271500"/>
              <a:chExt cx="5036485" cy="3751241"/>
            </a:xfrm>
          </p:grpSpPr>
          <p:pic>
            <p:nvPicPr>
              <p:cNvPr id="1028"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8346" t="14707" r="10771" b="19301"/>
              <a:stretch/>
            </p:blipFill>
            <p:spPr bwMode="auto">
              <a:xfrm>
                <a:off x="-600353" y="-271500"/>
                <a:ext cx="5036485" cy="3751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rot="16200000">
                <a:off x="-723157" y="1742927"/>
                <a:ext cx="1481583" cy="257989"/>
              </a:xfrm>
              <a:prstGeom prst="rect">
                <a:avLst/>
              </a:prstGeom>
              <a:solidFill>
                <a:schemeClr val="bg1"/>
              </a:solidFill>
            </p:spPr>
            <p:txBody>
              <a:bodyPr wrap="none" rtlCol="0">
                <a:spAutoFit/>
              </a:bodyPr>
              <a:lstStyle/>
              <a:p>
                <a:r>
                  <a:rPr lang="en-US" sz="1300" b="1" dirty="0">
                    <a:solidFill>
                      <a:schemeClr val="tx1">
                        <a:lumMod val="50000"/>
                        <a:lumOff val="50000"/>
                      </a:schemeClr>
                    </a:solidFill>
                  </a:rPr>
                  <a:t>gallons of gas in tank</a:t>
                </a:r>
              </a:p>
            </p:txBody>
          </p:sp>
          <p:sp>
            <p:nvSpPr>
              <p:cNvPr id="12" name="TextBox 11"/>
              <p:cNvSpPr txBox="1"/>
              <p:nvPr/>
            </p:nvSpPr>
            <p:spPr>
              <a:xfrm>
                <a:off x="3038733" y="1750271"/>
                <a:ext cx="780535" cy="338554"/>
              </a:xfrm>
              <a:prstGeom prst="rect">
                <a:avLst/>
              </a:prstGeom>
              <a:solidFill>
                <a:schemeClr val="bg1">
                  <a:lumMod val="75000"/>
                </a:schemeClr>
              </a:solidFill>
            </p:spPr>
            <p:txBody>
              <a:bodyPr wrap="none" rtlCol="0">
                <a:spAutoFit/>
              </a:bodyPr>
              <a:lstStyle/>
              <a:p>
                <a:r>
                  <a:rPr lang="en-US" sz="1600" b="1" dirty="0"/>
                  <a:t>1 Point</a:t>
                </a:r>
              </a:p>
            </p:txBody>
          </p:sp>
          <p:sp>
            <p:nvSpPr>
              <p:cNvPr id="69" name="TextBox 68"/>
              <p:cNvSpPr txBox="1"/>
              <p:nvPr/>
            </p:nvSpPr>
            <p:spPr>
              <a:xfrm>
                <a:off x="2820700" y="3192722"/>
                <a:ext cx="911223" cy="265807"/>
              </a:xfrm>
              <a:prstGeom prst="rect">
                <a:avLst/>
              </a:prstGeom>
              <a:solidFill>
                <a:schemeClr val="bg1"/>
              </a:solidFill>
            </p:spPr>
            <p:txBody>
              <a:bodyPr wrap="none" rtlCol="0">
                <a:spAutoFit/>
              </a:bodyPr>
              <a:lstStyle/>
              <a:p>
                <a:r>
                  <a:rPr lang="en-US" sz="1300" b="1" dirty="0">
                    <a:solidFill>
                      <a:schemeClr val="tx1">
                        <a:lumMod val="50000"/>
                        <a:lumOff val="50000"/>
                      </a:schemeClr>
                    </a:solidFill>
                  </a:rPr>
                  <a:t>miles driven</a:t>
                </a:r>
              </a:p>
            </p:txBody>
          </p:sp>
        </p:grpSp>
        <p:sp>
          <p:nvSpPr>
            <p:cNvPr id="27" name="TextBox 26"/>
            <p:cNvSpPr txBox="1"/>
            <p:nvPr/>
          </p:nvSpPr>
          <p:spPr>
            <a:xfrm>
              <a:off x="260034" y="9943019"/>
              <a:ext cx="7161503" cy="473837"/>
            </a:xfrm>
            <a:prstGeom prst="rect">
              <a:avLst/>
            </a:prstGeom>
            <a:solidFill>
              <a:schemeClr val="bg1">
                <a:lumMod val="95000"/>
              </a:schemeClr>
            </a:solidFill>
          </p:spPr>
          <p:txBody>
            <a:bodyPr wrap="square" lIns="101882" tIns="50941" rIns="101882" bIns="50941" rtlCol="0">
              <a:noAutofit/>
            </a:bodyPr>
            <a:lstStyle/>
            <a:p>
              <a:r>
                <a:rPr lang="en-US" sz="1200" b="1" dirty="0"/>
                <a:t>Now, trade papers with a partner.  Circle and number all 4 explanation points from above</a:t>
              </a:r>
              <a:r>
                <a:rPr lang="en-US" sz="1200" dirty="0"/>
                <a:t>.  </a:t>
              </a:r>
              <a:r>
                <a:rPr lang="en-US" sz="1200" b="1" dirty="0"/>
                <a:t>Add what they missed.</a:t>
              </a:r>
            </a:p>
          </p:txBody>
        </p:sp>
        <p:sp>
          <p:nvSpPr>
            <p:cNvPr id="28" name="TextBox 27"/>
            <p:cNvSpPr txBox="1"/>
            <p:nvPr/>
          </p:nvSpPr>
          <p:spPr>
            <a:xfrm>
              <a:off x="260034" y="-251747"/>
              <a:ext cx="5780480" cy="383628"/>
            </a:xfrm>
            <a:prstGeom prst="rect">
              <a:avLst/>
            </a:prstGeom>
            <a:noFill/>
          </p:spPr>
          <p:txBody>
            <a:bodyPr wrap="square" lIns="101882" tIns="50941" rIns="101882" bIns="50941" rtlCol="0">
              <a:spAutoFit/>
            </a:bodyPr>
            <a:lstStyle/>
            <a:p>
              <a:r>
                <a:rPr lang="en-US" sz="1600" b="1" dirty="0"/>
                <a:t>A1.2.1 Response </a:t>
              </a:r>
              <a:r>
                <a:rPr lang="en-US" sz="1600" b="1" dirty="0" smtClean="0"/>
                <a:t>Score </a:t>
              </a:r>
              <a:endParaRPr lang="en-US" sz="1600" b="1" dirty="0"/>
            </a:p>
          </p:txBody>
        </p:sp>
        <p:sp>
          <p:nvSpPr>
            <p:cNvPr id="39" name="Oval 38"/>
            <p:cNvSpPr/>
            <p:nvPr/>
          </p:nvSpPr>
          <p:spPr>
            <a:xfrm>
              <a:off x="330282" y="7100091"/>
              <a:ext cx="181448" cy="1761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b="1" dirty="0" smtClean="0"/>
                <a:t>1</a:t>
              </a:r>
              <a:endParaRPr lang="en-US" b="1" dirty="0"/>
            </a:p>
          </p:txBody>
        </p:sp>
        <p:sp>
          <p:nvSpPr>
            <p:cNvPr id="40" name="Oval 39"/>
            <p:cNvSpPr/>
            <p:nvPr/>
          </p:nvSpPr>
          <p:spPr>
            <a:xfrm>
              <a:off x="2968825" y="6722322"/>
              <a:ext cx="181448" cy="1761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b="1" dirty="0" smtClean="0"/>
                <a:t>2</a:t>
              </a:r>
              <a:endParaRPr lang="en-US" b="1" dirty="0"/>
            </a:p>
          </p:txBody>
        </p:sp>
        <p:sp>
          <p:nvSpPr>
            <p:cNvPr id="41" name="Oval 40"/>
            <p:cNvSpPr/>
            <p:nvPr/>
          </p:nvSpPr>
          <p:spPr>
            <a:xfrm>
              <a:off x="3734805" y="5792034"/>
              <a:ext cx="181448" cy="1761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b="1" dirty="0" smtClean="0"/>
                <a:t>3</a:t>
              </a:r>
              <a:endParaRPr lang="en-US" b="1" dirty="0"/>
            </a:p>
          </p:txBody>
        </p:sp>
        <p:sp>
          <p:nvSpPr>
            <p:cNvPr id="42" name="Oval 41"/>
            <p:cNvSpPr/>
            <p:nvPr/>
          </p:nvSpPr>
          <p:spPr>
            <a:xfrm>
              <a:off x="6061115" y="7068601"/>
              <a:ext cx="181448" cy="1761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b="1" dirty="0" smtClean="0"/>
                <a:t>4</a:t>
              </a:r>
              <a:endParaRPr lang="en-US" b="1" dirty="0"/>
            </a:p>
          </p:txBody>
        </p:sp>
        <p:grpSp>
          <p:nvGrpSpPr>
            <p:cNvPr id="43" name="Group 42"/>
            <p:cNvGrpSpPr/>
            <p:nvPr/>
          </p:nvGrpSpPr>
          <p:grpSpPr>
            <a:xfrm>
              <a:off x="612380" y="4277771"/>
              <a:ext cx="6651417" cy="836428"/>
              <a:chOff x="108170" y="3867980"/>
              <a:chExt cx="5868898" cy="760388"/>
            </a:xfrm>
          </p:grpSpPr>
          <p:grpSp>
            <p:nvGrpSpPr>
              <p:cNvPr id="44" name="Group 43"/>
              <p:cNvGrpSpPr/>
              <p:nvPr/>
            </p:nvGrpSpPr>
            <p:grpSpPr>
              <a:xfrm>
                <a:off x="108170" y="3867980"/>
                <a:ext cx="5868898" cy="760388"/>
                <a:chOff x="1125864" y="3362157"/>
                <a:chExt cx="5868898" cy="760388"/>
              </a:xfrm>
              <a:solidFill>
                <a:schemeClr val="bg1">
                  <a:lumMod val="85000"/>
                </a:schemeClr>
              </a:solidFill>
            </p:grpSpPr>
            <p:sp>
              <p:nvSpPr>
                <p:cNvPr id="49" name="TextBox 48"/>
                <p:cNvSpPr txBox="1"/>
                <p:nvPr/>
              </p:nvSpPr>
              <p:spPr>
                <a:xfrm>
                  <a:off x="1125864" y="3363746"/>
                  <a:ext cx="2474328" cy="758799"/>
                </a:xfrm>
                <a:prstGeom prst="rect">
                  <a:avLst/>
                </a:prstGeom>
                <a:grp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50" name="TextBox 49"/>
                <p:cNvSpPr txBox="1"/>
                <p:nvPr/>
              </p:nvSpPr>
              <p:spPr>
                <a:xfrm>
                  <a:off x="3562381" y="3362157"/>
                  <a:ext cx="3432381" cy="758799"/>
                </a:xfrm>
                <a:prstGeom prst="rect">
                  <a:avLst/>
                </a:prstGeom>
                <a:grp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grpSp>
          <p:sp>
            <p:nvSpPr>
              <p:cNvPr id="45" name="Oval 44"/>
              <p:cNvSpPr/>
              <p:nvPr/>
            </p:nvSpPr>
            <p:spPr>
              <a:xfrm>
                <a:off x="237614" y="4222547"/>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46" name="Oval 45"/>
              <p:cNvSpPr/>
              <p:nvPr/>
            </p:nvSpPr>
            <p:spPr>
              <a:xfrm>
                <a:off x="237614" y="4441622"/>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47" name="Oval 46"/>
              <p:cNvSpPr/>
              <p:nvPr/>
            </p:nvSpPr>
            <p:spPr>
              <a:xfrm>
                <a:off x="2670245" y="4214749"/>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48" name="Oval 47"/>
              <p:cNvSpPr/>
              <p:nvPr/>
            </p:nvSpPr>
            <p:spPr>
              <a:xfrm>
                <a:off x="2670245" y="4433824"/>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grpSp>
      <p:sp>
        <p:nvSpPr>
          <p:cNvPr id="35" name="Rectangle 34"/>
          <p:cNvSpPr/>
          <p:nvPr/>
        </p:nvSpPr>
        <p:spPr>
          <a:xfrm>
            <a:off x="-15917"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36" name="Slide Number Placeholder 16"/>
          <p:cNvSpPr>
            <a:spLocks noGrp="1"/>
          </p:cNvSpPr>
          <p:nvPr>
            <p:ph type="sldNum" sz="quarter" idx="12"/>
          </p:nvPr>
        </p:nvSpPr>
        <p:spPr>
          <a:xfrm>
            <a:off x="5570220" y="9604761"/>
            <a:ext cx="1813560" cy="535516"/>
          </a:xfrm>
        </p:spPr>
        <p:txBody>
          <a:bodyPr/>
          <a:lstStyle/>
          <a:p>
            <a:fld id="{BFF117EF-9718-4423-89B7-490956680319}" type="slidenum">
              <a:rPr lang="en-US" smtClean="0"/>
              <a:pPr/>
              <a:t>76</a:t>
            </a:fld>
            <a:endParaRPr lang="en-US" dirty="0"/>
          </a:p>
        </p:txBody>
      </p:sp>
    </p:spTree>
    <p:extLst>
      <p:ext uri="{BB962C8B-B14F-4D97-AF65-F5344CB8AC3E}">
        <p14:creationId xmlns:p14="http://schemas.microsoft.com/office/powerpoint/2010/main" val="10467399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2647" b="57167"/>
          <a:stretch/>
        </p:blipFill>
        <p:spPr bwMode="auto">
          <a:xfrm>
            <a:off x="400666" y="5724526"/>
            <a:ext cx="7350590" cy="287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8792" b="31879"/>
          <a:stretch/>
        </p:blipFill>
        <p:spPr bwMode="auto">
          <a:xfrm>
            <a:off x="384624" y="866276"/>
            <a:ext cx="7387776" cy="4716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 name="Rectangle 73"/>
          <p:cNvSpPr/>
          <p:nvPr/>
        </p:nvSpPr>
        <p:spPr>
          <a:xfrm>
            <a:off x="7200900"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76" name="TextBox 75"/>
          <p:cNvSpPr txBox="1"/>
          <p:nvPr/>
        </p:nvSpPr>
        <p:spPr>
          <a:xfrm>
            <a:off x="1095661" y="245764"/>
            <a:ext cx="5480622" cy="349098"/>
          </a:xfrm>
          <a:prstGeom prst="rect">
            <a:avLst/>
          </a:prstGeom>
          <a:solidFill>
            <a:schemeClr val="bg1">
              <a:lumMod val="95000"/>
            </a:schemeClr>
          </a:solidFill>
        </p:spPr>
        <p:txBody>
          <a:bodyPr wrap="square" lIns="101882" tIns="50941" rIns="101882" bIns="50941" rtlCol="0">
            <a:spAutoFit/>
          </a:bodyPr>
          <a:lstStyle/>
          <a:p>
            <a:r>
              <a:rPr lang="en-US" sz="1600" b="1" dirty="0"/>
              <a:t>Let’s try this same problem again, now that we’ve practiced:</a:t>
            </a:r>
            <a:endParaRPr lang="en-US" sz="1300" dirty="0"/>
          </a:p>
        </p:txBody>
      </p:sp>
      <p:sp>
        <p:nvSpPr>
          <p:cNvPr id="77" name="Slide Number Placeholder 16"/>
          <p:cNvSpPr>
            <a:spLocks noGrp="1"/>
          </p:cNvSpPr>
          <p:nvPr>
            <p:ph type="sldNum" sz="quarter" idx="12"/>
          </p:nvPr>
        </p:nvSpPr>
        <p:spPr>
          <a:xfrm>
            <a:off x="5570220" y="9322649"/>
            <a:ext cx="1813560" cy="535516"/>
          </a:xfrm>
        </p:spPr>
        <p:txBody>
          <a:bodyPr/>
          <a:lstStyle/>
          <a:p>
            <a:fld id="{BFF117EF-9718-4423-89B7-490956680319}" type="slidenum">
              <a:rPr lang="en-US" smtClean="0"/>
              <a:pPr/>
              <a:t>77</a:t>
            </a:fld>
            <a:endParaRPr lang="en-US" dirty="0"/>
          </a:p>
        </p:txBody>
      </p:sp>
    </p:spTree>
    <p:extLst>
      <p:ext uri="{BB962C8B-B14F-4D97-AF65-F5344CB8AC3E}">
        <p14:creationId xmlns:p14="http://schemas.microsoft.com/office/powerpoint/2010/main" val="267613717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228" t="38787" r="10772" b="25919"/>
          <a:stretch/>
        </p:blipFill>
        <p:spPr bwMode="auto">
          <a:xfrm>
            <a:off x="634532" y="6050074"/>
            <a:ext cx="6571486" cy="2572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 name="Rectangle 48"/>
          <p:cNvSpPr/>
          <p:nvPr/>
        </p:nvSpPr>
        <p:spPr>
          <a:xfrm>
            <a:off x="1024669" y="6695147"/>
            <a:ext cx="6007936" cy="1851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2" name="TextBox 1"/>
          <p:cNvSpPr txBox="1"/>
          <p:nvPr/>
        </p:nvSpPr>
        <p:spPr>
          <a:xfrm>
            <a:off x="6211169" y="6380279"/>
            <a:ext cx="801623" cy="349098"/>
          </a:xfrm>
          <a:prstGeom prst="rect">
            <a:avLst/>
          </a:prstGeom>
          <a:solidFill>
            <a:schemeClr val="bg1">
              <a:lumMod val="75000"/>
            </a:schemeClr>
          </a:solidFill>
        </p:spPr>
        <p:txBody>
          <a:bodyPr wrap="none" lIns="101882" tIns="50941" rIns="101882" bIns="50941" rtlCol="0">
            <a:spAutoFit/>
          </a:bodyPr>
          <a:lstStyle/>
          <a:p>
            <a:r>
              <a:rPr lang="en-US" sz="1600" b="1" dirty="0"/>
              <a:t>1 Point</a:t>
            </a:r>
          </a:p>
        </p:txBody>
      </p:sp>
      <p:sp>
        <p:nvSpPr>
          <p:cNvPr id="69" name="TextBox 68"/>
          <p:cNvSpPr txBox="1"/>
          <p:nvPr/>
        </p:nvSpPr>
        <p:spPr>
          <a:xfrm>
            <a:off x="798818" y="9384523"/>
            <a:ext cx="6331735" cy="439200"/>
          </a:xfrm>
          <a:prstGeom prst="rect">
            <a:avLst/>
          </a:prstGeom>
          <a:solidFill>
            <a:schemeClr val="bg1">
              <a:lumMod val="95000"/>
            </a:schemeClr>
          </a:solidFill>
        </p:spPr>
        <p:txBody>
          <a:bodyPr wrap="square" lIns="101882" tIns="50941" rIns="101882" bIns="50941" rtlCol="0">
            <a:noAutofit/>
          </a:bodyPr>
          <a:lstStyle/>
          <a:p>
            <a:r>
              <a:rPr lang="en-US" sz="1200" b="1" dirty="0"/>
              <a:t>Now, trade papers with a partner.  Circle and number all 4 explanation points from above</a:t>
            </a:r>
            <a:r>
              <a:rPr lang="en-US" sz="1200" dirty="0"/>
              <a:t>.  </a:t>
            </a:r>
            <a:r>
              <a:rPr lang="en-US" sz="1200" b="1" dirty="0"/>
              <a:t>Add what they missed.</a:t>
            </a:r>
          </a:p>
        </p:txBody>
      </p:sp>
      <p:sp>
        <p:nvSpPr>
          <p:cNvPr id="47" name="TextBox 46"/>
          <p:cNvSpPr txBox="1"/>
          <p:nvPr/>
        </p:nvSpPr>
        <p:spPr>
          <a:xfrm>
            <a:off x="938150" y="5373772"/>
            <a:ext cx="2533359" cy="754053"/>
          </a:xfrm>
          <a:prstGeom prst="rect">
            <a:avLst/>
          </a:prstGeom>
          <a:solidFill>
            <a:schemeClr val="bg1">
              <a:lumMod val="85000"/>
            </a:schemeClr>
          </a:solid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52" name="TextBox 51"/>
          <p:cNvSpPr txBox="1"/>
          <p:nvPr/>
        </p:nvSpPr>
        <p:spPr>
          <a:xfrm>
            <a:off x="3432796" y="5372193"/>
            <a:ext cx="3514269" cy="754053"/>
          </a:xfrm>
          <a:prstGeom prst="rect">
            <a:avLst/>
          </a:prstGeom>
          <a:solidFill>
            <a:schemeClr val="bg1">
              <a:lumMod val="85000"/>
            </a:schemeClr>
          </a:solid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sp>
        <p:nvSpPr>
          <p:cNvPr id="53" name="Oval 52"/>
          <p:cNvSpPr/>
          <p:nvPr/>
        </p:nvSpPr>
        <p:spPr>
          <a:xfrm>
            <a:off x="1070682" y="572454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54" name="Oval 53"/>
          <p:cNvSpPr/>
          <p:nvPr/>
        </p:nvSpPr>
        <p:spPr>
          <a:xfrm>
            <a:off x="1070682" y="594224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56" name="Oval 55"/>
          <p:cNvSpPr/>
          <p:nvPr/>
        </p:nvSpPr>
        <p:spPr>
          <a:xfrm>
            <a:off x="3561350" y="571679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57" name="Oval 56"/>
          <p:cNvSpPr/>
          <p:nvPr/>
        </p:nvSpPr>
        <p:spPr>
          <a:xfrm>
            <a:off x="3561350" y="5934498"/>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sp>
        <p:nvSpPr>
          <p:cNvPr id="72" name="Rectangle 71"/>
          <p:cNvSpPr/>
          <p:nvPr/>
        </p:nvSpPr>
        <p:spPr>
          <a:xfrm>
            <a:off x="-15917"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grpSp>
        <p:nvGrpSpPr>
          <p:cNvPr id="3" name="Group 2"/>
          <p:cNvGrpSpPr/>
          <p:nvPr/>
        </p:nvGrpSpPr>
        <p:grpSpPr>
          <a:xfrm>
            <a:off x="586036" y="444824"/>
            <a:ext cx="6619981" cy="4885615"/>
            <a:chOff x="990473" y="952190"/>
            <a:chExt cx="5606450" cy="4137619"/>
          </a:xfrm>
        </p:grpSpPr>
        <p:grpSp>
          <p:nvGrpSpPr>
            <p:cNvPr id="32" name="Group 31"/>
            <p:cNvGrpSpPr/>
            <p:nvPr/>
          </p:nvGrpSpPr>
          <p:grpSpPr>
            <a:xfrm>
              <a:off x="990473" y="952190"/>
              <a:ext cx="5606450" cy="4137619"/>
              <a:chOff x="0" y="996861"/>
              <a:chExt cx="3706190" cy="2818094"/>
            </a:xfrm>
          </p:grpSpPr>
          <p:pic>
            <p:nvPicPr>
              <p:cNvPr id="33" name="Picture 4"/>
              <p:cNvPicPr>
                <a:picLocks noChangeAspect="1" noChangeArrowheads="1"/>
              </p:cNvPicPr>
              <p:nvPr/>
            </p:nvPicPr>
            <p:blipFill rotWithShape="1">
              <a:blip r:embed="rId4" cstate="print">
                <a:clrChange>
                  <a:clrFrom>
                    <a:srgbClr val="95969A"/>
                  </a:clrFrom>
                  <a:clrTo>
                    <a:srgbClr val="95969A">
                      <a:alpha val="0"/>
                    </a:srgbClr>
                  </a:clrTo>
                </a:clrChange>
                <a:extLst>
                  <a:ext uri="{28A0092B-C50C-407E-A947-70E740481C1C}">
                    <a14:useLocalDpi xmlns:a14="http://schemas.microsoft.com/office/drawing/2010/main" val="0"/>
                  </a:ext>
                </a:extLst>
              </a:blip>
              <a:srcRect l="18346" t="14707" r="10771" b="19301"/>
              <a:stretch/>
            </p:blipFill>
            <p:spPr bwMode="auto">
              <a:xfrm>
                <a:off x="0" y="996861"/>
                <a:ext cx="3700241" cy="275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extBox 33"/>
              <p:cNvSpPr txBox="1"/>
              <p:nvPr/>
            </p:nvSpPr>
            <p:spPr>
              <a:xfrm>
                <a:off x="2311289" y="3557349"/>
                <a:ext cx="922394" cy="257606"/>
              </a:xfrm>
              <a:prstGeom prst="rect">
                <a:avLst/>
              </a:prstGeom>
              <a:solidFill>
                <a:schemeClr val="bg1"/>
              </a:solidFill>
            </p:spPr>
            <p:txBody>
              <a:bodyPr wrap="square" rtlCol="0">
                <a:spAutoFit/>
              </a:bodyPr>
              <a:lstStyle/>
              <a:p>
                <a:pPr algn="ctr"/>
                <a:r>
                  <a:rPr lang="en-US" sz="1300" b="1" dirty="0">
                    <a:solidFill>
                      <a:schemeClr val="tx1">
                        <a:lumMod val="50000"/>
                        <a:lumOff val="50000"/>
                      </a:schemeClr>
                    </a:solidFill>
                  </a:rPr>
                  <a:t>miles driven</a:t>
                </a:r>
              </a:p>
            </p:txBody>
          </p:sp>
          <p:sp>
            <p:nvSpPr>
              <p:cNvPr id="35" name="TextBox 34"/>
              <p:cNvSpPr txBox="1"/>
              <p:nvPr/>
            </p:nvSpPr>
            <p:spPr>
              <a:xfrm>
                <a:off x="3038733" y="1750271"/>
                <a:ext cx="667457" cy="298280"/>
              </a:xfrm>
              <a:prstGeom prst="rect">
                <a:avLst/>
              </a:prstGeom>
              <a:solidFill>
                <a:schemeClr val="bg1">
                  <a:lumMod val="75000"/>
                </a:schemeClr>
              </a:solidFill>
            </p:spPr>
            <p:txBody>
              <a:bodyPr wrap="none" rtlCol="0">
                <a:spAutoFit/>
              </a:bodyPr>
              <a:lstStyle/>
              <a:p>
                <a:r>
                  <a:rPr lang="en-US" sz="1600" b="1" dirty="0"/>
                  <a:t>1 Point</a:t>
                </a:r>
              </a:p>
            </p:txBody>
          </p:sp>
          <p:sp>
            <p:nvSpPr>
              <p:cNvPr id="36" name="Freeform 35"/>
              <p:cNvSpPr/>
              <p:nvPr/>
            </p:nvSpPr>
            <p:spPr>
              <a:xfrm>
                <a:off x="2301765" y="2918112"/>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a:off x="2301765" y="3095570"/>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37"/>
              <p:cNvSpPr/>
              <p:nvPr/>
            </p:nvSpPr>
            <p:spPr>
              <a:xfrm>
                <a:off x="2478606" y="3093188"/>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38"/>
              <p:cNvSpPr/>
              <p:nvPr/>
            </p:nvSpPr>
            <p:spPr>
              <a:xfrm>
                <a:off x="2657197" y="3269398"/>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a:off x="2833407" y="3271795"/>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1773300" y="2566825"/>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p:cNvSpPr/>
              <p:nvPr/>
            </p:nvSpPr>
            <p:spPr>
              <a:xfrm>
                <a:off x="1950141" y="2741901"/>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42"/>
              <p:cNvSpPr/>
              <p:nvPr/>
            </p:nvSpPr>
            <p:spPr>
              <a:xfrm>
                <a:off x="2128732" y="2918111"/>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43"/>
              <p:cNvSpPr/>
              <p:nvPr/>
            </p:nvSpPr>
            <p:spPr>
              <a:xfrm>
                <a:off x="1425011" y="2390615"/>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44"/>
              <p:cNvSpPr/>
              <p:nvPr/>
            </p:nvSpPr>
            <p:spPr>
              <a:xfrm>
                <a:off x="1599471" y="2565691"/>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47"/>
              <p:cNvSpPr/>
              <p:nvPr/>
            </p:nvSpPr>
            <p:spPr>
              <a:xfrm>
                <a:off x="1775681" y="2744282"/>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p:cNvSpPr/>
              <p:nvPr/>
            </p:nvSpPr>
            <p:spPr>
              <a:xfrm>
                <a:off x="1074914" y="2213158"/>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p:cNvSpPr/>
              <p:nvPr/>
            </p:nvSpPr>
            <p:spPr>
              <a:xfrm>
                <a:off x="1249374" y="2388234"/>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a:off x="1425584" y="2566825"/>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a:off x="724534" y="2036948"/>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a:off x="898994" y="2209643"/>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reeform 59"/>
              <p:cNvSpPr/>
              <p:nvPr/>
            </p:nvSpPr>
            <p:spPr>
              <a:xfrm>
                <a:off x="1249373" y="2212023"/>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reeform 60"/>
              <p:cNvSpPr/>
              <p:nvPr/>
            </p:nvSpPr>
            <p:spPr>
              <a:xfrm>
                <a:off x="898994" y="2036948"/>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2" name="Straight Connector 61"/>
              <p:cNvCxnSpPr/>
              <p:nvPr/>
            </p:nvCxnSpPr>
            <p:spPr>
              <a:xfrm flipV="1">
                <a:off x="697706" y="1992895"/>
                <a:ext cx="0" cy="7382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rot="16200000">
                <a:off x="-192055" y="2375650"/>
                <a:ext cx="1214013" cy="211397"/>
              </a:xfrm>
              <a:prstGeom prst="rect">
                <a:avLst/>
              </a:prstGeom>
              <a:solidFill>
                <a:schemeClr val="bg1"/>
              </a:solidFill>
            </p:spPr>
            <p:txBody>
              <a:bodyPr wrap="none" rtlCol="0">
                <a:spAutoFit/>
              </a:bodyPr>
              <a:lstStyle/>
              <a:p>
                <a:r>
                  <a:rPr lang="en-US" sz="1300" b="1" dirty="0">
                    <a:solidFill>
                      <a:schemeClr val="tx1">
                        <a:lumMod val="50000"/>
                        <a:lumOff val="50000"/>
                      </a:schemeClr>
                    </a:solidFill>
                  </a:rPr>
                  <a:t>gallons of gas in tank</a:t>
                </a:r>
              </a:p>
            </p:txBody>
          </p:sp>
        </p:grpSp>
        <p:sp>
          <p:nvSpPr>
            <p:cNvPr id="73" name="Freeform 72"/>
            <p:cNvSpPr/>
            <p:nvPr/>
          </p:nvSpPr>
          <p:spPr>
            <a:xfrm>
              <a:off x="4465474" y="1541269"/>
              <a:ext cx="1983452" cy="326461"/>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1" name="TextBox 70"/>
          <p:cNvSpPr txBox="1"/>
          <p:nvPr/>
        </p:nvSpPr>
        <p:spPr>
          <a:xfrm>
            <a:off x="720519" y="187560"/>
            <a:ext cx="2706895" cy="295159"/>
          </a:xfrm>
          <a:prstGeom prst="rect">
            <a:avLst/>
          </a:prstGeom>
          <a:noFill/>
        </p:spPr>
        <p:txBody>
          <a:bodyPr wrap="square" lIns="101882" tIns="50941" rIns="101882" bIns="50941" rtlCol="0">
            <a:spAutoFit/>
          </a:bodyPr>
          <a:lstStyle/>
          <a:p>
            <a:r>
              <a:rPr lang="en-US" sz="1600" b="1" dirty="0"/>
              <a:t>A1.2.1 Response Score</a:t>
            </a:r>
          </a:p>
        </p:txBody>
      </p:sp>
      <p:sp>
        <p:nvSpPr>
          <p:cNvPr id="74" name="Slide Number Placeholder 16"/>
          <p:cNvSpPr>
            <a:spLocks noGrp="1"/>
          </p:cNvSpPr>
          <p:nvPr>
            <p:ph type="sldNum" sz="quarter" idx="12"/>
          </p:nvPr>
        </p:nvSpPr>
        <p:spPr>
          <a:xfrm>
            <a:off x="5570220" y="9322649"/>
            <a:ext cx="1813560" cy="535516"/>
          </a:xfrm>
        </p:spPr>
        <p:txBody>
          <a:bodyPr/>
          <a:lstStyle/>
          <a:p>
            <a:fld id="{BFF117EF-9718-4423-89B7-490956680319}" type="slidenum">
              <a:rPr lang="en-US" smtClean="0"/>
              <a:pPr/>
              <a:t>78</a:t>
            </a:fld>
            <a:endParaRPr lang="en-US" dirty="0"/>
          </a:p>
        </p:txBody>
      </p:sp>
    </p:spTree>
    <p:extLst>
      <p:ext uri="{BB962C8B-B14F-4D97-AF65-F5344CB8AC3E}">
        <p14:creationId xmlns:p14="http://schemas.microsoft.com/office/powerpoint/2010/main" val="290161179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27797" y="862089"/>
            <a:ext cx="6643409" cy="8316318"/>
            <a:chOff x="3" y="52389"/>
            <a:chExt cx="7558663" cy="9462047"/>
          </a:xfrm>
        </p:grpSpPr>
        <p:sp>
          <p:nvSpPr>
            <p:cNvPr id="4" name="TextBox 3"/>
            <p:cNvSpPr txBox="1"/>
            <p:nvPr/>
          </p:nvSpPr>
          <p:spPr>
            <a:xfrm>
              <a:off x="528957" y="408723"/>
              <a:ext cx="6644980" cy="1167586"/>
            </a:xfrm>
            <a:prstGeom prst="rect">
              <a:avLst/>
            </a:prstGeom>
            <a:noFill/>
          </p:spPr>
          <p:txBody>
            <a:bodyPr wrap="square" lIns="101882" tIns="50941" rIns="101882" bIns="50941" rtlCol="0">
              <a:noAutofit/>
            </a:bodyPr>
            <a:lstStyle/>
            <a:p>
              <a:endParaRPr lang="en-US" sz="1200" b="1" dirty="0"/>
            </a:p>
            <a:p>
              <a:r>
                <a:rPr lang="en-US" sz="1200" b="1" dirty="0"/>
                <a:t>A:  </a:t>
              </a:r>
              <a:r>
                <a:rPr lang="en-US" sz="1200" dirty="0"/>
                <a:t>When Buttercup drives to work, she spends 3 minutes getting into her car from her house, 2 minutes starting her car and 5 minutes walking to her work station.  If her average speed is 30 miles per hour, then how long will it take Buttercup to get to her workstation if she lives 10 miles from work?  Show all your work .  Explain why you did each step.</a:t>
              </a:r>
            </a:p>
          </p:txBody>
        </p:sp>
        <p:sp>
          <p:nvSpPr>
            <p:cNvPr id="5" name="TextBox 4"/>
            <p:cNvSpPr txBox="1"/>
            <p:nvPr/>
          </p:nvSpPr>
          <p:spPr>
            <a:xfrm>
              <a:off x="528957" y="3952312"/>
              <a:ext cx="7027545" cy="1032591"/>
            </a:xfrm>
            <a:prstGeom prst="rect">
              <a:avLst/>
            </a:prstGeom>
            <a:noFill/>
          </p:spPr>
          <p:txBody>
            <a:bodyPr wrap="square" lIns="101882" tIns="50941" rIns="101882" bIns="50941" rtlCol="0">
              <a:noAutofit/>
            </a:bodyPr>
            <a:lstStyle/>
            <a:p>
              <a:r>
                <a:rPr lang="en-US" sz="1200" b="1" dirty="0"/>
                <a:t>B:  </a:t>
              </a:r>
              <a:r>
                <a:rPr lang="en-US" sz="1200" dirty="0"/>
                <a:t>Sometimes Buttercup visits a friend or goes shopping before work.  Write an equation, in simplified form, that represents Buttercup’s travel time (t) to work based upon the distance (d) she must travel.  Assume the time to get into and start her car, as well as walk to her work station remain the same as in Part A.  Show all your work .  Explain why you did each step.</a:t>
              </a:r>
            </a:p>
            <a:p>
              <a:endParaRPr lang="en-US" sz="1200" dirty="0"/>
            </a:p>
          </p:txBody>
        </p:sp>
        <p:sp>
          <p:nvSpPr>
            <p:cNvPr id="6" name="TextBox 5"/>
            <p:cNvSpPr txBox="1"/>
            <p:nvPr/>
          </p:nvSpPr>
          <p:spPr>
            <a:xfrm>
              <a:off x="5376822" y="3278115"/>
              <a:ext cx="2179680" cy="345758"/>
            </a:xfrm>
            <a:prstGeom prst="rect">
              <a:avLst/>
            </a:prstGeom>
            <a:solidFill>
              <a:schemeClr val="bg2">
                <a:lumMod val="90000"/>
              </a:schemeClr>
            </a:solidFill>
          </p:spPr>
          <p:txBody>
            <a:bodyPr wrap="square" lIns="101882" tIns="50941" rIns="101882" bIns="50941" rtlCol="0">
              <a:noAutofit/>
            </a:bodyPr>
            <a:lstStyle/>
            <a:p>
              <a:r>
                <a:rPr lang="en-US" sz="1200" b="1" dirty="0"/>
                <a:t>What’s the main idea?</a:t>
              </a:r>
            </a:p>
          </p:txBody>
        </p:sp>
        <p:sp>
          <p:nvSpPr>
            <p:cNvPr id="9" name="TextBox 8"/>
            <p:cNvSpPr txBox="1"/>
            <p:nvPr/>
          </p:nvSpPr>
          <p:spPr>
            <a:xfrm>
              <a:off x="5376822" y="3623874"/>
              <a:ext cx="2179680" cy="328439"/>
            </a:xfrm>
            <a:prstGeom prst="rect">
              <a:avLst/>
            </a:prstGeom>
            <a:solidFill>
              <a:schemeClr val="accent6">
                <a:lumMod val="20000"/>
                <a:lumOff val="80000"/>
              </a:schemeClr>
            </a:solidFill>
          </p:spPr>
          <p:txBody>
            <a:bodyPr wrap="none" lIns="101882" tIns="50941" rIns="101882" bIns="50941" rtlCol="0">
              <a:noAutofit/>
            </a:bodyPr>
            <a:lstStyle/>
            <a:p>
              <a:r>
                <a:rPr lang="en-US" sz="1200" b="1" dirty="0"/>
                <a:t>Why am I doing this step?</a:t>
              </a:r>
            </a:p>
          </p:txBody>
        </p:sp>
        <p:sp>
          <p:nvSpPr>
            <p:cNvPr id="10" name="TextBox 9"/>
            <p:cNvSpPr txBox="1"/>
            <p:nvPr/>
          </p:nvSpPr>
          <p:spPr>
            <a:xfrm>
              <a:off x="5376822" y="5240170"/>
              <a:ext cx="2179680" cy="304699"/>
            </a:xfrm>
            <a:prstGeom prst="rect">
              <a:avLst/>
            </a:prstGeom>
            <a:solidFill>
              <a:schemeClr val="bg2">
                <a:lumMod val="90000"/>
              </a:schemeClr>
            </a:solidFill>
          </p:spPr>
          <p:txBody>
            <a:bodyPr wrap="square" lIns="101882" tIns="50941" rIns="101882" bIns="50941" rtlCol="0">
              <a:noAutofit/>
            </a:bodyPr>
            <a:lstStyle/>
            <a:p>
              <a:r>
                <a:rPr lang="en-US" sz="1200" b="1" dirty="0"/>
                <a:t>What’s the main idea?</a:t>
              </a:r>
            </a:p>
          </p:txBody>
        </p:sp>
        <p:sp>
          <p:nvSpPr>
            <p:cNvPr id="11" name="TextBox 10"/>
            <p:cNvSpPr txBox="1"/>
            <p:nvPr/>
          </p:nvSpPr>
          <p:spPr>
            <a:xfrm>
              <a:off x="5376822" y="6483737"/>
              <a:ext cx="2179680" cy="302932"/>
            </a:xfrm>
            <a:prstGeom prst="rect">
              <a:avLst/>
            </a:prstGeom>
            <a:solidFill>
              <a:schemeClr val="accent6">
                <a:lumMod val="20000"/>
                <a:lumOff val="80000"/>
              </a:schemeClr>
            </a:solidFill>
          </p:spPr>
          <p:txBody>
            <a:bodyPr wrap="none" lIns="101882" tIns="50941" rIns="101882" bIns="50941" rtlCol="0">
              <a:noAutofit/>
            </a:bodyPr>
            <a:lstStyle/>
            <a:p>
              <a:r>
                <a:rPr lang="en-US" sz="1200" b="1" dirty="0"/>
                <a:t>Why am I doing this step?</a:t>
              </a:r>
            </a:p>
          </p:txBody>
        </p:sp>
        <p:sp>
          <p:nvSpPr>
            <p:cNvPr id="12" name="TextBox 11"/>
            <p:cNvSpPr txBox="1"/>
            <p:nvPr/>
          </p:nvSpPr>
          <p:spPr>
            <a:xfrm>
              <a:off x="5386705" y="9042227"/>
              <a:ext cx="2171961" cy="472209"/>
            </a:xfrm>
            <a:prstGeom prst="rect">
              <a:avLst/>
            </a:prstGeom>
            <a:solidFill>
              <a:schemeClr val="accent3">
                <a:lumMod val="20000"/>
                <a:lumOff val="80000"/>
              </a:schemeClr>
            </a:solidFill>
          </p:spPr>
          <p:txBody>
            <a:bodyPr wrap="square" lIns="101882" tIns="50941" rIns="101882" bIns="50941" rtlCol="0">
              <a:noAutofit/>
            </a:bodyPr>
            <a:lstStyle/>
            <a:p>
              <a:r>
                <a:rPr lang="en-US" sz="1100" b="1" dirty="0"/>
                <a:t>What does the answer mean to the average person?</a:t>
              </a:r>
            </a:p>
          </p:txBody>
        </p:sp>
        <p:sp>
          <p:nvSpPr>
            <p:cNvPr id="13" name="TextBox 12"/>
            <p:cNvSpPr txBox="1"/>
            <p:nvPr/>
          </p:nvSpPr>
          <p:spPr>
            <a:xfrm>
              <a:off x="3" y="52389"/>
              <a:ext cx="6649719" cy="473976"/>
            </a:xfrm>
            <a:prstGeom prst="rect">
              <a:avLst/>
            </a:prstGeom>
            <a:solidFill>
              <a:schemeClr val="bg1">
                <a:lumMod val="85000"/>
              </a:schemeClr>
            </a:solidFill>
          </p:spPr>
          <p:txBody>
            <a:bodyPr wrap="square" lIns="101882" tIns="50941" rIns="101882" bIns="50941" rtlCol="0">
              <a:noAutofit/>
            </a:bodyPr>
            <a:lstStyle/>
            <a:p>
              <a:r>
                <a:rPr lang="en-US" sz="1200" b="1" dirty="0"/>
                <a:t>EX:  </a:t>
              </a:r>
              <a:r>
                <a:rPr lang="en-US" sz="1200" dirty="0"/>
                <a:t>Buttercup has a fairly constant amount of time it takes for her to get into her car from a house, start the car and then later to walk to her workstation from her car.  </a:t>
              </a:r>
              <a:endParaRPr lang="en-US" sz="1200" b="1" dirty="0"/>
            </a:p>
          </p:txBody>
        </p:sp>
      </p:grpSp>
      <p:sp>
        <p:nvSpPr>
          <p:cNvPr id="14" name="Rectangle 13"/>
          <p:cNvSpPr/>
          <p:nvPr/>
        </p:nvSpPr>
        <p:spPr>
          <a:xfrm>
            <a:off x="7200900"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17" name="Slide Number Placeholder 16"/>
          <p:cNvSpPr>
            <a:spLocks noGrp="1"/>
          </p:cNvSpPr>
          <p:nvPr>
            <p:ph type="sldNum" sz="quarter" idx="12"/>
          </p:nvPr>
        </p:nvSpPr>
        <p:spPr/>
        <p:txBody>
          <a:bodyPr/>
          <a:lstStyle/>
          <a:p>
            <a:fld id="{BFF117EF-9718-4423-89B7-490956680319}" type="slidenum">
              <a:rPr lang="en-US" smtClean="0"/>
              <a:pPr/>
              <a:t>79</a:t>
            </a:fld>
            <a:endParaRPr lang="en-US" dirty="0"/>
          </a:p>
        </p:txBody>
      </p:sp>
    </p:spTree>
    <p:extLst>
      <p:ext uri="{BB962C8B-B14F-4D97-AF65-F5344CB8AC3E}">
        <p14:creationId xmlns:p14="http://schemas.microsoft.com/office/powerpoint/2010/main" val="7112247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Keystone_Formula_Sheet-Algebra_I.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772400" cy="1005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5249" y="0"/>
            <a:ext cx="256032" cy="76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INFO</a:t>
            </a:r>
            <a:endParaRPr lang="en-US" sz="1100" b="1" spc="-300" dirty="0"/>
          </a:p>
        </p:txBody>
      </p:sp>
      <p:sp>
        <p:nvSpPr>
          <p:cNvPr id="4"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8</a:t>
            </a:fld>
            <a:endParaRPr lang="en-US" dirty="0"/>
          </a:p>
        </p:txBody>
      </p:sp>
    </p:spTree>
    <p:extLst>
      <p:ext uri="{BB962C8B-B14F-4D97-AF65-F5344CB8AC3E}">
        <p14:creationId xmlns:p14="http://schemas.microsoft.com/office/powerpoint/2010/main" val="82373536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949104970"/>
              </p:ext>
            </p:extLst>
          </p:nvPr>
        </p:nvGraphicFramePr>
        <p:xfrm>
          <a:off x="593830" y="1813195"/>
          <a:ext cx="1281006" cy="3059430"/>
        </p:xfrm>
        <a:graphic>
          <a:graphicData uri="http://schemas.openxmlformats.org/drawingml/2006/table">
            <a:tbl>
              <a:tblPr>
                <a:tableStyleId>{5C22544A-7EE6-4342-B048-85BDC9FD1C3A}</a:tableStyleId>
              </a:tblPr>
              <a:tblGrid>
                <a:gridCol w="592062"/>
                <a:gridCol w="688944"/>
              </a:tblGrid>
              <a:tr h="419100">
                <a:tc>
                  <a:txBody>
                    <a:bodyPr/>
                    <a:lstStyle/>
                    <a:p>
                      <a:pPr algn="ctr" fontAlgn="b"/>
                      <a:r>
                        <a:rPr lang="en-US" sz="1200" b="1" u="none" strike="noStrike" dirty="0">
                          <a:effectLst/>
                        </a:rPr>
                        <a:t>Time    </a:t>
                      </a:r>
                      <a:r>
                        <a:rPr lang="en-US" sz="1200" b="1" u="none" strike="noStrike" dirty="0" smtClean="0">
                          <a:effectLst/>
                        </a:rPr>
                        <a:t>(t)</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1" u="none" strike="noStrike" dirty="0">
                          <a:effectLst/>
                        </a:rPr>
                        <a:t>Distance </a:t>
                      </a:r>
                      <a:r>
                        <a:rPr lang="en-US" sz="1200" b="1" u="none" strike="noStrike" dirty="0" smtClean="0">
                          <a:effectLst/>
                        </a:rPr>
                        <a:t>(d)</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22" name="Table 21"/>
          <p:cNvGraphicFramePr>
            <a:graphicFrameLocks noGrp="1"/>
          </p:cNvGraphicFramePr>
          <p:nvPr>
            <p:extLst>
              <p:ext uri="{D42A27DB-BD31-4B8C-83A1-F6EECF244321}">
                <p14:modId xmlns:p14="http://schemas.microsoft.com/office/powerpoint/2010/main" val="729879374"/>
              </p:ext>
            </p:extLst>
          </p:nvPr>
        </p:nvGraphicFramePr>
        <p:xfrm>
          <a:off x="593830" y="6683574"/>
          <a:ext cx="1281006" cy="1927860"/>
        </p:xfrm>
        <a:graphic>
          <a:graphicData uri="http://schemas.openxmlformats.org/drawingml/2006/table">
            <a:tbl>
              <a:tblPr>
                <a:tableStyleId>{5C22544A-7EE6-4342-B048-85BDC9FD1C3A}</a:tableStyleId>
              </a:tblPr>
              <a:tblGrid>
                <a:gridCol w="592062"/>
                <a:gridCol w="688944"/>
              </a:tblGrid>
              <a:tr h="419100">
                <a:tc>
                  <a:txBody>
                    <a:bodyPr/>
                    <a:lstStyle/>
                    <a:p>
                      <a:pPr algn="ctr" fontAlgn="b"/>
                      <a:r>
                        <a:rPr lang="en-US" sz="1200" b="1" u="none" strike="noStrike" dirty="0">
                          <a:effectLst/>
                        </a:rPr>
                        <a:t>Time    </a:t>
                      </a:r>
                      <a:r>
                        <a:rPr lang="en-US" sz="1200" b="1" u="none" strike="noStrike" dirty="0" smtClean="0">
                          <a:effectLst/>
                        </a:rPr>
                        <a:t>(t)</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1" u="none" strike="noStrike" dirty="0">
                          <a:effectLst/>
                        </a:rPr>
                        <a:t>Distance </a:t>
                      </a:r>
                      <a:r>
                        <a:rPr lang="en-US" sz="1200" b="1" u="none" strike="noStrike" dirty="0" smtClean="0">
                          <a:effectLst/>
                        </a:rPr>
                        <a:t>(d)</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a:effectLst/>
                        </a:rPr>
                        <a:t> </a:t>
                      </a:r>
                      <a:endParaRPr lang="en-US" sz="1200" b="0" i="0" u="none" strike="noStrike">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a:effectLst/>
                        </a:rPr>
                        <a:t> </a:t>
                      </a:r>
                      <a:endParaRPr lang="en-US" sz="1200" b="0" i="0" u="none" strike="noStrike">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a:effectLst/>
                        </a:rPr>
                        <a:t> </a:t>
                      </a:r>
                      <a:endParaRPr lang="en-US" sz="1200" b="0" i="0" u="none" strike="noStrike">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pSp>
        <p:nvGrpSpPr>
          <p:cNvPr id="3" name="Group 2"/>
          <p:cNvGrpSpPr/>
          <p:nvPr/>
        </p:nvGrpSpPr>
        <p:grpSpPr>
          <a:xfrm>
            <a:off x="641444" y="562113"/>
            <a:ext cx="6629762" cy="8899019"/>
            <a:chOff x="528957" y="298561"/>
            <a:chExt cx="7152206" cy="9600287"/>
          </a:xfrm>
        </p:grpSpPr>
        <p:sp>
          <p:nvSpPr>
            <p:cNvPr id="6" name="TextBox 5"/>
            <p:cNvSpPr txBox="1"/>
            <p:nvPr/>
          </p:nvSpPr>
          <p:spPr>
            <a:xfrm>
              <a:off x="528957" y="5666035"/>
              <a:ext cx="7027545" cy="656875"/>
            </a:xfrm>
            <a:prstGeom prst="rect">
              <a:avLst/>
            </a:prstGeom>
            <a:noFill/>
          </p:spPr>
          <p:txBody>
            <a:bodyPr wrap="square" lIns="101882" tIns="50941" rIns="101882" bIns="50941" rtlCol="0">
              <a:spAutoFit/>
            </a:bodyPr>
            <a:lstStyle/>
            <a:p>
              <a:r>
                <a:rPr lang="en-US" sz="1200" b="1" dirty="0"/>
                <a:t>D:  </a:t>
              </a:r>
              <a:r>
                <a:rPr lang="en-US" sz="1200" dirty="0"/>
                <a:t>If Buttercup stops at a Drive-Thru on her way to work, 10 minutes is added to her total travel time.  Write a new equation to explain her trips to work when she stops at a Drive-Thru.  Make a new data table below.  Make a second line on the above graph to represent this new expression.  Explain the combined graph.</a:t>
              </a:r>
            </a:p>
          </p:txBody>
        </p:sp>
        <p:sp>
          <p:nvSpPr>
            <p:cNvPr id="7" name="TextBox 6"/>
            <p:cNvSpPr txBox="1"/>
            <p:nvPr/>
          </p:nvSpPr>
          <p:spPr>
            <a:xfrm>
              <a:off x="528957" y="298561"/>
              <a:ext cx="7027545" cy="660180"/>
            </a:xfrm>
            <a:prstGeom prst="rect">
              <a:avLst/>
            </a:prstGeom>
            <a:noFill/>
          </p:spPr>
          <p:txBody>
            <a:bodyPr wrap="square" lIns="101882" tIns="50941" rIns="101882" bIns="50941" rtlCol="0">
              <a:spAutoFit/>
            </a:bodyPr>
            <a:lstStyle/>
            <a:p>
              <a:r>
                <a:rPr lang="en-US" sz="1200" b="1" dirty="0"/>
                <a:t>C:  </a:t>
              </a:r>
              <a:r>
                <a:rPr lang="en-US" sz="1200" dirty="0"/>
                <a:t>Rewrite the equation from Part B in the line provided.  Use this equation to create a data table showing the relationship between time (in 5 minute increments) and distance to work (in miles).  Draw a graph using the data or equation.</a:t>
              </a:r>
            </a:p>
          </p:txBody>
        </p:sp>
        <p:grpSp>
          <p:nvGrpSpPr>
            <p:cNvPr id="12" name="Group 11"/>
            <p:cNvGrpSpPr/>
            <p:nvPr/>
          </p:nvGrpSpPr>
          <p:grpSpPr>
            <a:xfrm>
              <a:off x="2334734" y="1192629"/>
              <a:ext cx="4899273" cy="4290005"/>
              <a:chOff x="2364858" y="1884308"/>
              <a:chExt cx="4322888" cy="3900003"/>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719" t="22364" r="38516" b="23824"/>
              <a:stretch/>
            </p:blipFill>
            <p:spPr bwMode="auto">
              <a:xfrm>
                <a:off x="2998292" y="2475885"/>
                <a:ext cx="3183433" cy="2753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flipV="1">
                <a:off x="3007817" y="2171085"/>
                <a:ext cx="0" cy="304914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007817" y="5211284"/>
                <a:ext cx="344061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857962" y="1884308"/>
                <a:ext cx="281751" cy="363736"/>
              </a:xfrm>
              <a:prstGeom prst="rect">
                <a:avLst/>
              </a:prstGeom>
              <a:noFill/>
            </p:spPr>
            <p:txBody>
              <a:bodyPr wrap="none" rtlCol="0">
                <a:spAutoFit/>
              </a:bodyPr>
              <a:lstStyle/>
              <a:p>
                <a:r>
                  <a:rPr lang="en-US" dirty="0" smtClean="0"/>
                  <a:t>d</a:t>
                </a:r>
                <a:endParaRPr lang="en-US" dirty="0"/>
              </a:p>
            </p:txBody>
          </p:sp>
          <p:sp>
            <p:nvSpPr>
              <p:cNvPr id="13" name="TextBox 12"/>
              <p:cNvSpPr txBox="1"/>
              <p:nvPr/>
            </p:nvSpPr>
            <p:spPr>
              <a:xfrm>
                <a:off x="6448427" y="5026618"/>
                <a:ext cx="239319" cy="363736"/>
              </a:xfrm>
              <a:prstGeom prst="rect">
                <a:avLst/>
              </a:prstGeom>
              <a:noFill/>
            </p:spPr>
            <p:txBody>
              <a:bodyPr wrap="none" rtlCol="0">
                <a:spAutoFit/>
              </a:bodyPr>
              <a:lstStyle/>
              <a:p>
                <a:r>
                  <a:rPr lang="en-US" dirty="0" smtClean="0"/>
                  <a:t>t</a:t>
                </a:r>
                <a:endParaRPr lang="en-US" dirty="0"/>
              </a:p>
            </p:txBody>
          </p:sp>
          <p:sp>
            <p:nvSpPr>
              <p:cNvPr id="14" name="TextBox 13"/>
              <p:cNvSpPr txBox="1"/>
              <p:nvPr/>
            </p:nvSpPr>
            <p:spPr>
              <a:xfrm>
                <a:off x="3852500" y="5532494"/>
                <a:ext cx="620984" cy="251817"/>
              </a:xfrm>
              <a:prstGeom prst="rect">
                <a:avLst/>
              </a:prstGeom>
              <a:noFill/>
            </p:spPr>
            <p:txBody>
              <a:bodyPr wrap="none" rtlCol="0">
                <a:spAutoFit/>
              </a:bodyPr>
              <a:lstStyle/>
              <a:p>
                <a:r>
                  <a:rPr lang="en-US" sz="1200" b="1" dirty="0"/>
                  <a:t>minutes</a:t>
                </a:r>
              </a:p>
            </p:txBody>
          </p:sp>
          <p:sp>
            <p:nvSpPr>
              <p:cNvPr id="15" name="TextBox 14"/>
              <p:cNvSpPr txBox="1"/>
              <p:nvPr/>
            </p:nvSpPr>
            <p:spPr>
              <a:xfrm>
                <a:off x="2364858" y="2969542"/>
                <a:ext cx="356319" cy="1080132"/>
              </a:xfrm>
              <a:prstGeom prst="rect">
                <a:avLst/>
              </a:prstGeom>
              <a:noFill/>
            </p:spPr>
            <p:txBody>
              <a:bodyPr vert="wordArtVert" wrap="none" rtlCol="0">
                <a:spAutoFit/>
              </a:bodyPr>
              <a:lstStyle/>
              <a:p>
                <a:r>
                  <a:rPr lang="en-US" sz="1200" b="1" dirty="0"/>
                  <a:t>miles</a:t>
                </a:r>
              </a:p>
            </p:txBody>
          </p:sp>
          <p:sp>
            <p:nvSpPr>
              <p:cNvPr id="16" name="TextBox 15"/>
              <p:cNvSpPr txBox="1"/>
              <p:nvPr/>
            </p:nvSpPr>
            <p:spPr>
              <a:xfrm>
                <a:off x="2804136" y="5160370"/>
                <a:ext cx="3300111" cy="363736"/>
              </a:xfrm>
              <a:prstGeom prst="rect">
                <a:avLst/>
              </a:prstGeom>
              <a:noFill/>
            </p:spPr>
            <p:txBody>
              <a:bodyPr wrap="none" rtlCol="0">
                <a:spAutoFit/>
              </a:bodyPr>
              <a:lstStyle/>
              <a:p>
                <a:r>
                  <a:rPr lang="en-US" b="1" dirty="0" smtClean="0"/>
                  <a:t>0</a:t>
                </a:r>
                <a:r>
                  <a:rPr lang="en-US" sz="1200" b="1" dirty="0"/>
                  <a:t>     10 20  30  40 50  60  70  80  90      110      130      150</a:t>
                </a:r>
              </a:p>
            </p:txBody>
          </p:sp>
          <p:sp>
            <p:nvSpPr>
              <p:cNvPr id="17" name="TextBox 16"/>
              <p:cNvSpPr txBox="1"/>
              <p:nvPr/>
            </p:nvSpPr>
            <p:spPr>
              <a:xfrm>
                <a:off x="2557636" y="2360807"/>
                <a:ext cx="506092" cy="2811957"/>
              </a:xfrm>
              <a:prstGeom prst="rect">
                <a:avLst/>
              </a:prstGeom>
              <a:noFill/>
            </p:spPr>
            <p:txBody>
              <a:bodyPr vert="horz" wrap="square" rtlCol="0">
                <a:spAutoFit/>
              </a:bodyPr>
              <a:lstStyle/>
              <a:p>
                <a:pPr algn="r"/>
                <a:r>
                  <a:rPr lang="en-US" sz="1300" b="1" dirty="0"/>
                  <a:t>80</a:t>
                </a:r>
              </a:p>
              <a:p>
                <a:pPr algn="r"/>
                <a:r>
                  <a:rPr lang="en-US" sz="1300" b="1" dirty="0"/>
                  <a:t>75</a:t>
                </a:r>
              </a:p>
              <a:p>
                <a:pPr algn="r"/>
                <a:r>
                  <a:rPr lang="en-US" sz="1300" b="1" dirty="0"/>
                  <a:t>70</a:t>
                </a:r>
              </a:p>
              <a:p>
                <a:pPr algn="r"/>
                <a:r>
                  <a:rPr lang="en-US" sz="1300" b="1" dirty="0"/>
                  <a:t>65</a:t>
                </a:r>
              </a:p>
              <a:p>
                <a:pPr algn="r"/>
                <a:r>
                  <a:rPr lang="en-US" sz="1300" b="1" dirty="0"/>
                  <a:t>60</a:t>
                </a:r>
              </a:p>
              <a:p>
                <a:pPr algn="r"/>
                <a:r>
                  <a:rPr lang="en-US" sz="1300" b="1" dirty="0"/>
                  <a:t>55</a:t>
                </a:r>
              </a:p>
              <a:p>
                <a:pPr algn="r"/>
                <a:r>
                  <a:rPr lang="en-US" sz="1300" b="1" dirty="0"/>
                  <a:t>50</a:t>
                </a:r>
              </a:p>
              <a:p>
                <a:pPr algn="r"/>
                <a:r>
                  <a:rPr lang="en-US" sz="1300" b="1" dirty="0"/>
                  <a:t>45</a:t>
                </a:r>
              </a:p>
              <a:p>
                <a:pPr algn="r"/>
                <a:r>
                  <a:rPr lang="en-US" sz="1300" b="1" dirty="0"/>
                  <a:t>40</a:t>
                </a:r>
              </a:p>
              <a:p>
                <a:pPr algn="r"/>
                <a:r>
                  <a:rPr lang="en-US" sz="1300" b="1" dirty="0"/>
                  <a:t>35</a:t>
                </a:r>
              </a:p>
              <a:p>
                <a:pPr algn="r"/>
                <a:r>
                  <a:rPr lang="en-US" sz="1300" b="1" dirty="0"/>
                  <a:t>30 </a:t>
                </a:r>
                <a:endParaRPr lang="en-US" sz="1300" b="1" dirty="0" smtClean="0"/>
              </a:p>
              <a:p>
                <a:pPr algn="r"/>
                <a:r>
                  <a:rPr lang="en-US" sz="1300" b="1" dirty="0" smtClean="0"/>
                  <a:t>25</a:t>
                </a:r>
              </a:p>
              <a:p>
                <a:pPr algn="r"/>
                <a:r>
                  <a:rPr lang="en-US" sz="1300" b="1" dirty="0" smtClean="0"/>
                  <a:t> </a:t>
                </a:r>
                <a:r>
                  <a:rPr lang="en-US" sz="1300" b="1" dirty="0"/>
                  <a:t>20 </a:t>
                </a:r>
                <a:r>
                  <a:rPr lang="en-US" sz="1300" b="1" dirty="0" smtClean="0"/>
                  <a:t>15</a:t>
                </a:r>
              </a:p>
              <a:p>
                <a:pPr algn="r"/>
                <a:r>
                  <a:rPr lang="en-US" sz="1300" b="1" dirty="0" smtClean="0"/>
                  <a:t> </a:t>
                </a:r>
                <a:r>
                  <a:rPr lang="en-US" sz="1300" b="1" dirty="0"/>
                  <a:t>10</a:t>
                </a:r>
              </a:p>
            </p:txBody>
          </p:sp>
        </p:grpSp>
        <p:sp>
          <p:nvSpPr>
            <p:cNvPr id="18" name="TextBox 17"/>
            <p:cNvSpPr txBox="1"/>
            <p:nvPr/>
          </p:nvSpPr>
          <p:spPr>
            <a:xfrm>
              <a:off x="2999611" y="1045923"/>
              <a:ext cx="4533900" cy="287771"/>
            </a:xfrm>
            <a:prstGeom prst="rect">
              <a:avLst/>
            </a:prstGeom>
            <a:noFill/>
          </p:spPr>
          <p:txBody>
            <a:bodyPr wrap="square" lIns="101882" tIns="50941" rIns="101882" bIns="50941" rtlCol="0">
              <a:spAutoFit/>
            </a:bodyPr>
            <a:lstStyle/>
            <a:p>
              <a:pPr algn="r"/>
              <a:r>
                <a:rPr lang="en-US" sz="1200" dirty="0"/>
                <a:t>Equation: ______________________________________</a:t>
              </a:r>
            </a:p>
          </p:txBody>
        </p:sp>
        <p:sp>
          <p:nvSpPr>
            <p:cNvPr id="21" name="TextBox 20"/>
            <p:cNvSpPr txBox="1"/>
            <p:nvPr/>
          </p:nvSpPr>
          <p:spPr>
            <a:xfrm>
              <a:off x="2085798" y="6610232"/>
              <a:ext cx="5450076" cy="287771"/>
            </a:xfrm>
            <a:prstGeom prst="rect">
              <a:avLst/>
            </a:prstGeom>
            <a:noFill/>
          </p:spPr>
          <p:txBody>
            <a:bodyPr wrap="square" lIns="101882" tIns="50941" rIns="101882" bIns="50941" rtlCol="0">
              <a:spAutoFit/>
            </a:bodyPr>
            <a:lstStyle/>
            <a:p>
              <a:pPr algn="r"/>
              <a:r>
                <a:rPr lang="en-US" sz="1200" dirty="0"/>
                <a:t>New Equation: _____________________________________</a:t>
              </a:r>
            </a:p>
          </p:txBody>
        </p:sp>
        <p:sp>
          <p:nvSpPr>
            <p:cNvPr id="23" name="TextBox 22"/>
            <p:cNvSpPr txBox="1"/>
            <p:nvPr/>
          </p:nvSpPr>
          <p:spPr>
            <a:xfrm>
              <a:off x="5386705" y="9426639"/>
              <a:ext cx="2294458" cy="472209"/>
            </a:xfrm>
            <a:prstGeom prst="rect">
              <a:avLst/>
            </a:prstGeom>
            <a:solidFill>
              <a:schemeClr val="accent3">
                <a:lumMod val="20000"/>
                <a:lumOff val="80000"/>
              </a:schemeClr>
            </a:solidFill>
          </p:spPr>
          <p:txBody>
            <a:bodyPr wrap="square" lIns="101882" tIns="50941" rIns="101882" bIns="50941" rtlCol="0">
              <a:spAutoFit/>
            </a:bodyPr>
            <a:lstStyle/>
            <a:p>
              <a:r>
                <a:rPr lang="en-US" sz="1100" b="1" dirty="0"/>
                <a:t>What does the answer mean to the average person?</a:t>
              </a:r>
            </a:p>
          </p:txBody>
        </p:sp>
      </p:grpSp>
      <p:sp>
        <p:nvSpPr>
          <p:cNvPr id="25" name="Rectangle 24"/>
          <p:cNvSpPr/>
          <p:nvPr/>
        </p:nvSpPr>
        <p:spPr>
          <a:xfrm>
            <a:off x="-15917"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20" name="Slide Number Placeholder 19"/>
          <p:cNvSpPr>
            <a:spLocks noGrp="1"/>
          </p:cNvSpPr>
          <p:nvPr>
            <p:ph type="sldNum" sz="quarter" idx="12"/>
          </p:nvPr>
        </p:nvSpPr>
        <p:spPr/>
        <p:txBody>
          <a:bodyPr/>
          <a:lstStyle/>
          <a:p>
            <a:fld id="{BFF117EF-9718-4423-89B7-490956680319}" type="slidenum">
              <a:rPr lang="en-US" smtClean="0"/>
              <a:pPr/>
              <a:t>80</a:t>
            </a:fld>
            <a:endParaRPr lang="en-US"/>
          </a:p>
        </p:txBody>
      </p:sp>
    </p:spTree>
    <p:extLst>
      <p:ext uri="{BB962C8B-B14F-4D97-AF65-F5344CB8AC3E}">
        <p14:creationId xmlns:p14="http://schemas.microsoft.com/office/powerpoint/2010/main" val="110004899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628130" y="938390"/>
            <a:ext cx="6643076" cy="3850168"/>
            <a:chOff x="3" y="52389"/>
            <a:chExt cx="7669568" cy="4445098"/>
          </a:xfrm>
        </p:grpSpPr>
        <p:sp>
          <p:nvSpPr>
            <p:cNvPr id="4" name="TextBox 3"/>
            <p:cNvSpPr txBox="1"/>
            <p:nvPr/>
          </p:nvSpPr>
          <p:spPr>
            <a:xfrm>
              <a:off x="528957" y="597564"/>
              <a:ext cx="6459458" cy="758376"/>
            </a:xfrm>
            <a:prstGeom prst="rect">
              <a:avLst/>
            </a:prstGeom>
            <a:noFill/>
          </p:spPr>
          <p:txBody>
            <a:bodyPr wrap="square" lIns="101882" tIns="50941" rIns="101882" bIns="50941" rtlCol="0">
              <a:spAutoFit/>
            </a:bodyPr>
            <a:lstStyle/>
            <a:p>
              <a:endParaRPr lang="en-US" sz="1200" b="1" dirty="0"/>
            </a:p>
            <a:p>
              <a:r>
                <a:rPr lang="en-US" sz="1200" b="1" dirty="0"/>
                <a:t>A:  </a:t>
              </a:r>
              <a:r>
                <a:rPr lang="en-US" sz="1200" dirty="0" smtClean="0"/>
                <a:t>Write an equation to find the cost of a stock trade (s) for a given trade amount (t).  </a:t>
              </a:r>
              <a:r>
                <a:rPr lang="en-US" sz="1200" dirty="0"/>
                <a:t>Explain </a:t>
              </a:r>
              <a:r>
                <a:rPr lang="en-US" sz="1200" dirty="0" smtClean="0"/>
                <a:t>the slope and intercept values of your equation.</a:t>
              </a:r>
              <a:endParaRPr lang="en-US" sz="1200" dirty="0"/>
            </a:p>
          </p:txBody>
        </p:sp>
        <p:sp>
          <p:nvSpPr>
            <p:cNvPr id="5" name="TextBox 4"/>
            <p:cNvSpPr txBox="1"/>
            <p:nvPr/>
          </p:nvSpPr>
          <p:spPr>
            <a:xfrm>
              <a:off x="528957" y="3952312"/>
              <a:ext cx="7140614" cy="545175"/>
            </a:xfrm>
            <a:prstGeom prst="rect">
              <a:avLst/>
            </a:prstGeom>
            <a:noFill/>
          </p:spPr>
          <p:txBody>
            <a:bodyPr wrap="square" lIns="101882" tIns="50941" rIns="101882" bIns="50941" rtlCol="0">
              <a:spAutoFit/>
            </a:bodyPr>
            <a:lstStyle/>
            <a:p>
              <a:r>
                <a:rPr lang="en-US" sz="1200" b="1" dirty="0"/>
                <a:t>B:  </a:t>
              </a:r>
              <a:r>
                <a:rPr lang="en-US" sz="1200" dirty="0" smtClean="0"/>
                <a:t>Make a data table for Malik’s trades based upon the equation you made in Part A.  </a:t>
              </a:r>
            </a:p>
            <a:p>
              <a:r>
                <a:rPr lang="en-US" sz="1200" dirty="0" smtClean="0"/>
                <a:t>Graph the data.</a:t>
              </a:r>
              <a:endParaRPr lang="en-US" sz="1200" dirty="0"/>
            </a:p>
          </p:txBody>
        </p:sp>
        <p:sp>
          <p:nvSpPr>
            <p:cNvPr id="12" name="TextBox 11"/>
            <p:cNvSpPr txBox="1"/>
            <p:nvPr/>
          </p:nvSpPr>
          <p:spPr>
            <a:xfrm>
              <a:off x="5386705" y="3059963"/>
              <a:ext cx="2282866" cy="509641"/>
            </a:xfrm>
            <a:prstGeom prst="rect">
              <a:avLst/>
            </a:prstGeom>
            <a:solidFill>
              <a:schemeClr val="accent3">
                <a:lumMod val="20000"/>
                <a:lumOff val="80000"/>
              </a:schemeClr>
            </a:solidFill>
          </p:spPr>
          <p:txBody>
            <a:bodyPr wrap="square" lIns="101882" tIns="50941" rIns="101882" bIns="50941" rtlCol="0">
              <a:spAutoFit/>
            </a:bodyPr>
            <a:lstStyle/>
            <a:p>
              <a:r>
                <a:rPr lang="en-US" sz="1100" b="1" dirty="0"/>
                <a:t>What does the answer mean to the average person?</a:t>
              </a:r>
            </a:p>
          </p:txBody>
        </p:sp>
        <p:sp>
          <p:nvSpPr>
            <p:cNvPr id="13" name="TextBox 12"/>
            <p:cNvSpPr txBox="1"/>
            <p:nvPr/>
          </p:nvSpPr>
          <p:spPr>
            <a:xfrm>
              <a:off x="3" y="52389"/>
              <a:ext cx="7666452" cy="331974"/>
            </a:xfrm>
            <a:prstGeom prst="rect">
              <a:avLst/>
            </a:prstGeom>
            <a:solidFill>
              <a:schemeClr val="bg1">
                <a:lumMod val="85000"/>
              </a:schemeClr>
            </a:solidFill>
          </p:spPr>
          <p:txBody>
            <a:bodyPr wrap="square" lIns="101882" tIns="50941" rIns="101882" bIns="50941" rtlCol="0">
              <a:spAutoFit/>
            </a:bodyPr>
            <a:lstStyle/>
            <a:p>
              <a:r>
                <a:rPr lang="en-US" sz="1200" b="1" dirty="0"/>
                <a:t>EX:  </a:t>
              </a:r>
              <a:r>
                <a:rPr lang="en-US" sz="1200" dirty="0" smtClean="0"/>
                <a:t>Malik trades stocks in his retirement account.  Every trade costs $5 plus $1 for every $1,000  traded.</a:t>
              </a:r>
              <a:endParaRPr lang="en-US" sz="1200" b="1" dirty="0"/>
            </a:p>
          </p:txBody>
        </p:sp>
      </p:grpSp>
      <p:graphicFrame>
        <p:nvGraphicFramePr>
          <p:cNvPr id="17" name="Table 16"/>
          <p:cNvGraphicFramePr>
            <a:graphicFrameLocks noGrp="1"/>
          </p:cNvGraphicFramePr>
          <p:nvPr>
            <p:extLst>
              <p:ext uri="{D42A27DB-BD31-4B8C-83A1-F6EECF244321}">
                <p14:modId xmlns:p14="http://schemas.microsoft.com/office/powerpoint/2010/main" val="2042003867"/>
              </p:ext>
            </p:extLst>
          </p:nvPr>
        </p:nvGraphicFramePr>
        <p:xfrm>
          <a:off x="621126" y="5616630"/>
          <a:ext cx="1281006" cy="3199448"/>
        </p:xfrm>
        <a:graphic>
          <a:graphicData uri="http://schemas.openxmlformats.org/drawingml/2006/table">
            <a:tbl>
              <a:tblPr>
                <a:tableStyleId>{5C22544A-7EE6-4342-B048-85BDC9FD1C3A}</a:tableStyleId>
              </a:tblPr>
              <a:tblGrid>
                <a:gridCol w="592062"/>
                <a:gridCol w="688944"/>
              </a:tblGrid>
              <a:tr h="419100">
                <a:tc>
                  <a:txBody>
                    <a:bodyPr/>
                    <a:lstStyle/>
                    <a:p>
                      <a:pPr algn="ctr" fontAlgn="b"/>
                      <a:r>
                        <a:rPr lang="en-US" sz="1200" b="1" u="none" strike="noStrike" dirty="0" smtClean="0">
                          <a:effectLst/>
                        </a:rPr>
                        <a:t>Trade Amount</a:t>
                      </a:r>
                    </a:p>
                    <a:p>
                      <a:pPr algn="ctr" fontAlgn="b"/>
                      <a:r>
                        <a:rPr lang="en-US" sz="1200" b="1" u="none" strike="noStrike" dirty="0" smtClean="0">
                          <a:effectLst/>
                        </a:rPr>
                        <a:t>(t)</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1" u="none" strike="noStrike" dirty="0" smtClean="0">
                          <a:effectLst/>
                        </a:rPr>
                        <a:t>Trade</a:t>
                      </a:r>
                    </a:p>
                    <a:p>
                      <a:pPr algn="ctr" fontAlgn="b"/>
                      <a:r>
                        <a:rPr lang="en-US" sz="1200" b="1" u="none" strike="noStrike" dirty="0" smtClean="0">
                          <a:effectLst/>
                        </a:rPr>
                        <a:t>Cost</a:t>
                      </a:r>
                    </a:p>
                    <a:p>
                      <a:pPr algn="ctr" fontAlgn="b"/>
                      <a:r>
                        <a:rPr lang="en-US" sz="1200" b="1" u="none" strike="noStrike" dirty="0" smtClean="0">
                          <a:effectLst/>
                        </a:rPr>
                        <a:t>(s)</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pSp>
        <p:nvGrpSpPr>
          <p:cNvPr id="7" name="Group 6"/>
          <p:cNvGrpSpPr/>
          <p:nvPr/>
        </p:nvGrpSpPr>
        <p:grpSpPr>
          <a:xfrm>
            <a:off x="2477782" y="5047488"/>
            <a:ext cx="4630285" cy="4703011"/>
            <a:chOff x="2233942" y="4888992"/>
            <a:chExt cx="4630285" cy="4703011"/>
          </a:xfrm>
        </p:grpSpPr>
        <p:grpSp>
          <p:nvGrpSpPr>
            <p:cNvPr id="18" name="Group 17"/>
            <p:cNvGrpSpPr/>
            <p:nvPr/>
          </p:nvGrpSpPr>
          <p:grpSpPr>
            <a:xfrm>
              <a:off x="2233942" y="4888992"/>
              <a:ext cx="4630285" cy="4703011"/>
              <a:chOff x="2295468" y="1332170"/>
              <a:chExt cx="4392278" cy="4596453"/>
            </a:xfrm>
          </p:grpSpPr>
          <p:pic>
            <p:nvPicPr>
              <p:cNvPr id="1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719" t="22364" r="38516" b="5685"/>
              <a:stretch/>
            </p:blipFill>
            <p:spPr bwMode="auto">
              <a:xfrm>
                <a:off x="2998292" y="1545895"/>
                <a:ext cx="3183433" cy="3682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Straight Arrow Connector 19"/>
              <p:cNvCxnSpPr/>
              <p:nvPr/>
            </p:nvCxnSpPr>
            <p:spPr>
              <a:xfrm flipV="1">
                <a:off x="3007817" y="1332170"/>
                <a:ext cx="0" cy="388806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3007817" y="5211284"/>
                <a:ext cx="344061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448427" y="5026618"/>
                <a:ext cx="239319" cy="363736"/>
              </a:xfrm>
              <a:prstGeom prst="rect">
                <a:avLst/>
              </a:prstGeom>
              <a:noFill/>
            </p:spPr>
            <p:txBody>
              <a:bodyPr wrap="none" rtlCol="0">
                <a:spAutoFit/>
              </a:bodyPr>
              <a:lstStyle/>
              <a:p>
                <a:r>
                  <a:rPr lang="en-US" dirty="0" smtClean="0"/>
                  <a:t>t</a:t>
                </a:r>
                <a:endParaRPr lang="en-US" dirty="0"/>
              </a:p>
            </p:txBody>
          </p:sp>
          <p:sp>
            <p:nvSpPr>
              <p:cNvPr id="24" name="TextBox 23"/>
              <p:cNvSpPr txBox="1"/>
              <p:nvPr/>
            </p:nvSpPr>
            <p:spPr>
              <a:xfrm>
                <a:off x="3736847" y="5627820"/>
                <a:ext cx="1809398" cy="300803"/>
              </a:xfrm>
              <a:prstGeom prst="rect">
                <a:avLst/>
              </a:prstGeom>
              <a:noFill/>
            </p:spPr>
            <p:txBody>
              <a:bodyPr wrap="none" rtlCol="0">
                <a:spAutoFit/>
              </a:bodyPr>
              <a:lstStyle/>
              <a:p>
                <a:r>
                  <a:rPr lang="en-US" sz="1400" b="1" dirty="0" smtClean="0"/>
                  <a:t>Trade Amount x $1,000</a:t>
                </a:r>
                <a:endParaRPr lang="en-US" sz="1400" b="1" dirty="0"/>
              </a:p>
            </p:txBody>
          </p:sp>
          <p:sp>
            <p:nvSpPr>
              <p:cNvPr id="25" name="TextBox 24"/>
              <p:cNvSpPr txBox="1"/>
              <p:nvPr/>
            </p:nvSpPr>
            <p:spPr>
              <a:xfrm>
                <a:off x="2295468" y="1910027"/>
                <a:ext cx="417680" cy="3073645"/>
              </a:xfrm>
              <a:prstGeom prst="rect">
                <a:avLst/>
              </a:prstGeom>
              <a:noFill/>
            </p:spPr>
            <p:txBody>
              <a:bodyPr vert="wordArtVert" wrap="none" rtlCol="0">
                <a:spAutoFit/>
              </a:bodyPr>
              <a:lstStyle/>
              <a:p>
                <a:r>
                  <a:rPr lang="en-US" sz="1400" b="1" dirty="0" smtClean="0"/>
                  <a:t>Trade Cost $</a:t>
                </a:r>
                <a:endParaRPr lang="en-US" sz="1400" b="1" dirty="0"/>
              </a:p>
            </p:txBody>
          </p:sp>
          <p:sp>
            <p:nvSpPr>
              <p:cNvPr id="26" name="TextBox 25"/>
              <p:cNvSpPr txBox="1"/>
              <p:nvPr/>
            </p:nvSpPr>
            <p:spPr>
              <a:xfrm>
                <a:off x="2753731" y="5124623"/>
                <a:ext cx="3658880" cy="451205"/>
              </a:xfrm>
              <a:prstGeom prst="rect">
                <a:avLst/>
              </a:prstGeom>
              <a:noFill/>
            </p:spPr>
            <p:txBody>
              <a:bodyPr wrap="none" rtlCol="0">
                <a:spAutoFit/>
              </a:bodyPr>
              <a:lstStyle/>
              <a:p>
                <a:r>
                  <a:rPr lang="en-US" sz="2400" b="1" dirty="0" smtClean="0"/>
                  <a:t>0</a:t>
                </a:r>
                <a:r>
                  <a:rPr lang="en-US" sz="1400" b="1" dirty="0"/>
                  <a:t>     </a:t>
                </a:r>
                <a:r>
                  <a:rPr lang="en-US" sz="1400" b="1" dirty="0" smtClean="0"/>
                  <a:t>1   2   3   4   5   6   7   8   9  10      12     14      16 </a:t>
                </a:r>
                <a:endParaRPr lang="en-US" sz="1400" b="1" dirty="0"/>
              </a:p>
            </p:txBody>
          </p:sp>
        </p:grpSp>
        <p:sp>
          <p:nvSpPr>
            <p:cNvPr id="27" name="TextBox 26"/>
            <p:cNvSpPr txBox="1"/>
            <p:nvPr/>
          </p:nvSpPr>
          <p:spPr>
            <a:xfrm>
              <a:off x="2434253" y="4994487"/>
              <a:ext cx="533516" cy="3816429"/>
            </a:xfrm>
            <a:prstGeom prst="rect">
              <a:avLst/>
            </a:prstGeom>
            <a:noFill/>
          </p:spPr>
          <p:txBody>
            <a:bodyPr vert="horz" wrap="square" rtlCol="0">
              <a:spAutoFit/>
            </a:bodyPr>
            <a:lstStyle/>
            <a:p>
              <a:pPr algn="r"/>
              <a:r>
                <a:rPr lang="en-US" sz="1220" b="1" dirty="0" smtClean="0"/>
                <a:t>20</a:t>
              </a:r>
            </a:p>
            <a:p>
              <a:pPr algn="r"/>
              <a:r>
                <a:rPr lang="en-US" sz="1220" b="1" dirty="0" smtClean="0"/>
                <a:t>19</a:t>
              </a:r>
            </a:p>
            <a:p>
              <a:pPr algn="r"/>
              <a:r>
                <a:rPr lang="en-US" sz="1220" b="1" dirty="0" smtClean="0"/>
                <a:t>18</a:t>
              </a:r>
            </a:p>
            <a:p>
              <a:pPr algn="r"/>
              <a:r>
                <a:rPr lang="en-US" sz="1220" b="1" dirty="0" smtClean="0"/>
                <a:t>17</a:t>
              </a:r>
            </a:p>
            <a:p>
              <a:pPr algn="r"/>
              <a:r>
                <a:rPr lang="en-US" sz="1220" b="1" dirty="0" smtClean="0"/>
                <a:t>16</a:t>
              </a:r>
            </a:p>
            <a:p>
              <a:pPr algn="r"/>
              <a:r>
                <a:rPr lang="en-US" sz="1220" b="1" dirty="0" smtClean="0"/>
                <a:t>15</a:t>
              </a:r>
            </a:p>
            <a:p>
              <a:pPr algn="r"/>
              <a:r>
                <a:rPr lang="en-US" sz="1220" b="1" dirty="0" smtClean="0"/>
                <a:t>14</a:t>
              </a:r>
            </a:p>
            <a:p>
              <a:pPr algn="r"/>
              <a:r>
                <a:rPr lang="en-US" sz="1220" b="1" dirty="0" smtClean="0"/>
                <a:t>13</a:t>
              </a:r>
            </a:p>
            <a:p>
              <a:pPr algn="r"/>
              <a:r>
                <a:rPr lang="en-US" sz="1220" b="1" dirty="0" smtClean="0"/>
                <a:t>12</a:t>
              </a:r>
            </a:p>
            <a:p>
              <a:pPr algn="r"/>
              <a:r>
                <a:rPr lang="en-US" sz="1220" b="1" dirty="0" smtClean="0"/>
                <a:t>11</a:t>
              </a:r>
            </a:p>
            <a:p>
              <a:pPr algn="r"/>
              <a:r>
                <a:rPr lang="en-US" sz="1220" b="1" dirty="0" smtClean="0"/>
                <a:t>10</a:t>
              </a:r>
            </a:p>
            <a:p>
              <a:pPr algn="r"/>
              <a:r>
                <a:rPr lang="en-US" sz="1220" b="1" dirty="0" smtClean="0"/>
                <a:t>9</a:t>
              </a:r>
            </a:p>
            <a:p>
              <a:pPr algn="r"/>
              <a:r>
                <a:rPr lang="en-US" sz="1220" b="1" dirty="0" smtClean="0"/>
                <a:t>8</a:t>
              </a:r>
            </a:p>
            <a:p>
              <a:pPr algn="r"/>
              <a:r>
                <a:rPr lang="en-US" sz="1220" b="1" dirty="0" smtClean="0"/>
                <a:t>7</a:t>
              </a:r>
            </a:p>
            <a:p>
              <a:pPr algn="r"/>
              <a:r>
                <a:rPr lang="en-US" sz="1220" b="1" dirty="0" smtClean="0"/>
                <a:t>6</a:t>
              </a:r>
            </a:p>
            <a:p>
              <a:pPr algn="r"/>
              <a:r>
                <a:rPr lang="en-US" sz="1220" b="1" dirty="0" smtClean="0"/>
                <a:t>5</a:t>
              </a:r>
            </a:p>
            <a:p>
              <a:pPr algn="r"/>
              <a:r>
                <a:rPr lang="en-US" sz="1220" b="1" dirty="0" smtClean="0"/>
                <a:t>4</a:t>
              </a:r>
            </a:p>
            <a:p>
              <a:pPr algn="r"/>
              <a:r>
                <a:rPr lang="en-US" sz="1220" b="1" dirty="0" smtClean="0"/>
                <a:t>3</a:t>
              </a:r>
            </a:p>
            <a:p>
              <a:pPr algn="r"/>
              <a:r>
                <a:rPr lang="en-US" sz="1220" b="1" dirty="0" smtClean="0"/>
                <a:t>2</a:t>
              </a:r>
            </a:p>
            <a:p>
              <a:pPr algn="r"/>
              <a:r>
                <a:rPr lang="en-US" sz="1220" b="1" dirty="0"/>
                <a:t>1</a:t>
              </a:r>
            </a:p>
          </p:txBody>
        </p:sp>
      </p:grpSp>
      <p:sp>
        <p:nvSpPr>
          <p:cNvPr id="28" name="TextBox 27"/>
          <p:cNvSpPr txBox="1"/>
          <p:nvPr/>
        </p:nvSpPr>
        <p:spPr>
          <a:xfrm>
            <a:off x="3102587" y="4675320"/>
            <a:ext cx="285656" cy="400110"/>
          </a:xfrm>
          <a:prstGeom prst="rect">
            <a:avLst/>
          </a:prstGeom>
          <a:noFill/>
        </p:spPr>
        <p:txBody>
          <a:bodyPr wrap="none" rtlCol="0">
            <a:spAutoFit/>
          </a:bodyPr>
          <a:lstStyle/>
          <a:p>
            <a:r>
              <a:rPr lang="en-US" dirty="0" smtClean="0"/>
              <a:t>s</a:t>
            </a:r>
            <a:endParaRPr lang="en-US" dirty="0"/>
          </a:p>
        </p:txBody>
      </p:sp>
      <p:sp>
        <p:nvSpPr>
          <p:cNvPr id="22" name="Rectangle 21"/>
          <p:cNvSpPr/>
          <p:nvPr/>
        </p:nvSpPr>
        <p:spPr>
          <a:xfrm>
            <a:off x="7200900"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10" name="Slide Number Placeholder 9"/>
          <p:cNvSpPr>
            <a:spLocks noGrp="1"/>
          </p:cNvSpPr>
          <p:nvPr>
            <p:ph type="sldNum" sz="quarter" idx="12"/>
          </p:nvPr>
        </p:nvSpPr>
        <p:spPr/>
        <p:txBody>
          <a:bodyPr/>
          <a:lstStyle/>
          <a:p>
            <a:fld id="{BFF117EF-9718-4423-89B7-490956680319}" type="slidenum">
              <a:rPr lang="en-US" smtClean="0"/>
              <a:pPr/>
              <a:t>81</a:t>
            </a:fld>
            <a:endParaRPr lang="en-US"/>
          </a:p>
        </p:txBody>
      </p:sp>
    </p:spTree>
    <p:extLst>
      <p:ext uri="{BB962C8B-B14F-4D97-AF65-F5344CB8AC3E}">
        <p14:creationId xmlns:p14="http://schemas.microsoft.com/office/powerpoint/2010/main" val="185121490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74027035"/>
              </p:ext>
            </p:extLst>
          </p:nvPr>
        </p:nvGraphicFramePr>
        <p:xfrm>
          <a:off x="621126" y="1419023"/>
          <a:ext cx="1281006" cy="3059430"/>
        </p:xfrm>
        <a:graphic>
          <a:graphicData uri="http://schemas.openxmlformats.org/drawingml/2006/table">
            <a:tbl>
              <a:tblPr>
                <a:tableStyleId>{5C22544A-7EE6-4342-B048-85BDC9FD1C3A}</a:tableStyleId>
              </a:tblPr>
              <a:tblGrid>
                <a:gridCol w="592062"/>
                <a:gridCol w="688944"/>
              </a:tblGrid>
              <a:tr h="419100">
                <a:tc>
                  <a:txBody>
                    <a:bodyPr/>
                    <a:lstStyle/>
                    <a:p>
                      <a:pPr algn="ctr" fontAlgn="b"/>
                      <a:r>
                        <a:rPr lang="en-US" sz="1200" b="1" u="none" strike="noStrike" dirty="0">
                          <a:effectLst/>
                        </a:rPr>
                        <a:t>Time    </a:t>
                      </a:r>
                      <a:r>
                        <a:rPr lang="en-US" sz="1200" b="1" u="none" strike="noStrike" dirty="0" smtClean="0">
                          <a:effectLst/>
                        </a:rPr>
                        <a:t>(t)</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1" u="none" strike="noStrike" dirty="0">
                          <a:effectLst/>
                        </a:rPr>
                        <a:t>Distance </a:t>
                      </a:r>
                      <a:r>
                        <a:rPr lang="en-US" sz="1200" b="1" u="none" strike="noStrike" dirty="0" smtClean="0">
                          <a:effectLst/>
                        </a:rPr>
                        <a:t>(d)</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 </a:t>
                      </a:r>
                      <a:endParaRPr lang="en-US" sz="1200" b="0"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TextBox 5"/>
          <p:cNvSpPr txBox="1"/>
          <p:nvPr/>
        </p:nvSpPr>
        <p:spPr>
          <a:xfrm>
            <a:off x="627423" y="6248141"/>
            <a:ext cx="2475164" cy="287543"/>
          </a:xfrm>
          <a:prstGeom prst="rect">
            <a:avLst/>
          </a:prstGeom>
          <a:noFill/>
        </p:spPr>
        <p:txBody>
          <a:bodyPr wrap="square" lIns="101882" tIns="50941" rIns="101882" bIns="50941" rtlCol="0">
            <a:spAutoFit/>
          </a:bodyPr>
          <a:lstStyle/>
          <a:p>
            <a:r>
              <a:rPr lang="en-US" sz="1200" b="1" dirty="0"/>
              <a:t>D</a:t>
            </a:r>
            <a:r>
              <a:rPr lang="en-US" sz="1200" b="1" dirty="0" smtClean="0"/>
              <a:t>:</a:t>
            </a:r>
            <a:r>
              <a:rPr lang="en-US" sz="1200" dirty="0" smtClean="0"/>
              <a:t>  </a:t>
            </a:r>
            <a:r>
              <a:rPr lang="en-US" sz="1200" dirty="0"/>
              <a:t>Explain the </a:t>
            </a:r>
            <a:r>
              <a:rPr lang="en-US" sz="1200" dirty="0" smtClean="0"/>
              <a:t>graphs in Parts B &amp; C.</a:t>
            </a:r>
            <a:endParaRPr lang="en-US" sz="1200" dirty="0"/>
          </a:p>
        </p:txBody>
      </p:sp>
      <p:sp>
        <p:nvSpPr>
          <p:cNvPr id="7" name="TextBox 6"/>
          <p:cNvSpPr txBox="1"/>
          <p:nvPr/>
        </p:nvSpPr>
        <p:spPr>
          <a:xfrm>
            <a:off x="627422" y="424691"/>
            <a:ext cx="6536781" cy="656875"/>
          </a:xfrm>
          <a:prstGeom prst="rect">
            <a:avLst/>
          </a:prstGeom>
          <a:noFill/>
        </p:spPr>
        <p:txBody>
          <a:bodyPr wrap="square" lIns="101882" tIns="50941" rIns="101882" bIns="50941" rtlCol="0">
            <a:spAutoFit/>
          </a:bodyPr>
          <a:lstStyle/>
          <a:p>
            <a:r>
              <a:rPr lang="en-US" sz="1200" b="1" dirty="0"/>
              <a:t>C:  </a:t>
            </a:r>
            <a:r>
              <a:rPr lang="en-US" sz="1200" dirty="0" smtClean="0"/>
              <a:t>Rewrite the equation from Part A in the line provided.  Use this equation to create a new data table showing the relationship between trade amount (this time in $10,000 increments) and trade cost (in dollars).  Draw a graph using the data or equation.</a:t>
            </a:r>
            <a:endParaRPr lang="en-US" sz="1200" dirty="0"/>
          </a:p>
        </p:txBody>
      </p:sp>
      <p:sp>
        <p:nvSpPr>
          <p:cNvPr id="18" name="TextBox 17"/>
          <p:cNvSpPr txBox="1"/>
          <p:nvPr/>
        </p:nvSpPr>
        <p:spPr>
          <a:xfrm>
            <a:off x="2925539" y="1168629"/>
            <a:ext cx="4217278" cy="267675"/>
          </a:xfrm>
          <a:prstGeom prst="rect">
            <a:avLst/>
          </a:prstGeom>
          <a:noFill/>
        </p:spPr>
        <p:txBody>
          <a:bodyPr wrap="square" lIns="101882" tIns="50941" rIns="101882" bIns="50941" rtlCol="0">
            <a:spAutoFit/>
          </a:bodyPr>
          <a:lstStyle/>
          <a:p>
            <a:pPr algn="r"/>
            <a:r>
              <a:rPr lang="en-US" sz="1200" dirty="0"/>
              <a:t>Equation: ______________________________________</a:t>
            </a:r>
          </a:p>
        </p:txBody>
      </p:sp>
      <p:grpSp>
        <p:nvGrpSpPr>
          <p:cNvPr id="26" name="Group 25"/>
          <p:cNvGrpSpPr/>
          <p:nvPr/>
        </p:nvGrpSpPr>
        <p:grpSpPr>
          <a:xfrm>
            <a:off x="2477782" y="1625866"/>
            <a:ext cx="4630285" cy="4703012"/>
            <a:chOff x="2233942" y="4888992"/>
            <a:chExt cx="4630285" cy="4703012"/>
          </a:xfrm>
        </p:grpSpPr>
        <p:grpSp>
          <p:nvGrpSpPr>
            <p:cNvPr id="27" name="Group 26"/>
            <p:cNvGrpSpPr/>
            <p:nvPr/>
          </p:nvGrpSpPr>
          <p:grpSpPr>
            <a:xfrm>
              <a:off x="2233942" y="4888992"/>
              <a:ext cx="4630285" cy="4703012"/>
              <a:chOff x="2295468" y="1332170"/>
              <a:chExt cx="4392278" cy="4596454"/>
            </a:xfrm>
          </p:grpSpPr>
          <p:pic>
            <p:nvPicPr>
              <p:cNvPr id="2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719" t="22364" r="38516" b="5685"/>
              <a:stretch/>
            </p:blipFill>
            <p:spPr bwMode="auto">
              <a:xfrm>
                <a:off x="2998292" y="1545895"/>
                <a:ext cx="3183433" cy="3682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0" name="Straight Arrow Connector 29"/>
              <p:cNvCxnSpPr/>
              <p:nvPr/>
            </p:nvCxnSpPr>
            <p:spPr>
              <a:xfrm flipV="1">
                <a:off x="3007817" y="1332170"/>
                <a:ext cx="0" cy="388806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007817" y="5211284"/>
                <a:ext cx="344061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448427" y="5026618"/>
                <a:ext cx="239319" cy="363736"/>
              </a:xfrm>
              <a:prstGeom prst="rect">
                <a:avLst/>
              </a:prstGeom>
              <a:noFill/>
            </p:spPr>
            <p:txBody>
              <a:bodyPr wrap="none" rtlCol="0">
                <a:spAutoFit/>
              </a:bodyPr>
              <a:lstStyle/>
              <a:p>
                <a:r>
                  <a:rPr lang="en-US" dirty="0" smtClean="0"/>
                  <a:t>t</a:t>
                </a:r>
                <a:endParaRPr lang="en-US" dirty="0"/>
              </a:p>
            </p:txBody>
          </p:sp>
          <p:sp>
            <p:nvSpPr>
              <p:cNvPr id="33" name="TextBox 32"/>
              <p:cNvSpPr txBox="1"/>
              <p:nvPr/>
            </p:nvSpPr>
            <p:spPr>
              <a:xfrm>
                <a:off x="3736847" y="5627820"/>
                <a:ext cx="1896073" cy="300804"/>
              </a:xfrm>
              <a:prstGeom prst="rect">
                <a:avLst/>
              </a:prstGeom>
              <a:noFill/>
            </p:spPr>
            <p:txBody>
              <a:bodyPr wrap="none" rtlCol="0">
                <a:spAutoFit/>
              </a:bodyPr>
              <a:lstStyle/>
              <a:p>
                <a:r>
                  <a:rPr lang="en-US" sz="1400" b="1" dirty="0" smtClean="0"/>
                  <a:t>Trade Amount x $10,000</a:t>
                </a:r>
                <a:endParaRPr lang="en-US" sz="1400" b="1" dirty="0"/>
              </a:p>
            </p:txBody>
          </p:sp>
          <p:sp>
            <p:nvSpPr>
              <p:cNvPr id="34" name="TextBox 33"/>
              <p:cNvSpPr txBox="1"/>
              <p:nvPr/>
            </p:nvSpPr>
            <p:spPr>
              <a:xfrm>
                <a:off x="2295468" y="1910027"/>
                <a:ext cx="417680" cy="3073645"/>
              </a:xfrm>
              <a:prstGeom prst="rect">
                <a:avLst/>
              </a:prstGeom>
              <a:noFill/>
            </p:spPr>
            <p:txBody>
              <a:bodyPr vert="wordArtVert" wrap="none" rtlCol="0">
                <a:spAutoFit/>
              </a:bodyPr>
              <a:lstStyle/>
              <a:p>
                <a:r>
                  <a:rPr lang="en-US" sz="1400" b="1" dirty="0" smtClean="0"/>
                  <a:t>Trade Cost $</a:t>
                </a:r>
                <a:endParaRPr lang="en-US" sz="1400" b="1" dirty="0"/>
              </a:p>
            </p:txBody>
          </p:sp>
          <p:sp>
            <p:nvSpPr>
              <p:cNvPr id="35" name="TextBox 34"/>
              <p:cNvSpPr txBox="1"/>
              <p:nvPr/>
            </p:nvSpPr>
            <p:spPr>
              <a:xfrm>
                <a:off x="2753731" y="5124623"/>
                <a:ext cx="3658880" cy="451205"/>
              </a:xfrm>
              <a:prstGeom prst="rect">
                <a:avLst/>
              </a:prstGeom>
              <a:noFill/>
            </p:spPr>
            <p:txBody>
              <a:bodyPr wrap="none" rtlCol="0">
                <a:spAutoFit/>
              </a:bodyPr>
              <a:lstStyle/>
              <a:p>
                <a:r>
                  <a:rPr lang="en-US" sz="2400" b="1" dirty="0" smtClean="0"/>
                  <a:t>0</a:t>
                </a:r>
                <a:r>
                  <a:rPr lang="en-US" sz="1400" b="1" dirty="0"/>
                  <a:t>     </a:t>
                </a:r>
                <a:r>
                  <a:rPr lang="en-US" sz="1400" b="1" dirty="0" smtClean="0"/>
                  <a:t>1   2   3   4   5   6   7   8   9  10      12     14      16 </a:t>
                </a:r>
                <a:endParaRPr lang="en-US" sz="1400" b="1" dirty="0"/>
              </a:p>
            </p:txBody>
          </p:sp>
        </p:grpSp>
        <p:sp>
          <p:nvSpPr>
            <p:cNvPr id="28" name="TextBox 27"/>
            <p:cNvSpPr txBox="1"/>
            <p:nvPr/>
          </p:nvSpPr>
          <p:spPr>
            <a:xfrm>
              <a:off x="2434253" y="4994487"/>
              <a:ext cx="533516" cy="3816429"/>
            </a:xfrm>
            <a:prstGeom prst="rect">
              <a:avLst/>
            </a:prstGeom>
            <a:noFill/>
          </p:spPr>
          <p:txBody>
            <a:bodyPr vert="horz" wrap="square" rtlCol="0">
              <a:spAutoFit/>
            </a:bodyPr>
            <a:lstStyle/>
            <a:p>
              <a:pPr algn="r"/>
              <a:r>
                <a:rPr lang="en-US" sz="1220" b="1" dirty="0" smtClean="0"/>
                <a:t>200</a:t>
              </a:r>
            </a:p>
            <a:p>
              <a:pPr algn="r"/>
              <a:r>
                <a:rPr lang="en-US" sz="1220" b="1" dirty="0" smtClean="0"/>
                <a:t>190</a:t>
              </a:r>
            </a:p>
            <a:p>
              <a:pPr algn="r"/>
              <a:r>
                <a:rPr lang="en-US" sz="1220" b="1" dirty="0" smtClean="0"/>
                <a:t>180</a:t>
              </a:r>
            </a:p>
            <a:p>
              <a:pPr algn="r"/>
              <a:r>
                <a:rPr lang="en-US" sz="1220" b="1" dirty="0" smtClean="0"/>
                <a:t>170</a:t>
              </a:r>
            </a:p>
            <a:p>
              <a:pPr algn="r"/>
              <a:r>
                <a:rPr lang="en-US" sz="1220" b="1" dirty="0" smtClean="0"/>
                <a:t>160</a:t>
              </a:r>
            </a:p>
            <a:p>
              <a:pPr algn="r"/>
              <a:r>
                <a:rPr lang="en-US" sz="1220" b="1" dirty="0" smtClean="0"/>
                <a:t>150</a:t>
              </a:r>
            </a:p>
            <a:p>
              <a:pPr algn="r"/>
              <a:r>
                <a:rPr lang="en-US" sz="1220" b="1" dirty="0" smtClean="0"/>
                <a:t>140</a:t>
              </a:r>
            </a:p>
            <a:p>
              <a:pPr algn="r"/>
              <a:r>
                <a:rPr lang="en-US" sz="1220" b="1" dirty="0" smtClean="0"/>
                <a:t>130</a:t>
              </a:r>
            </a:p>
            <a:p>
              <a:pPr algn="r"/>
              <a:r>
                <a:rPr lang="en-US" sz="1220" b="1" dirty="0" smtClean="0"/>
                <a:t>120</a:t>
              </a:r>
            </a:p>
            <a:p>
              <a:pPr algn="r"/>
              <a:r>
                <a:rPr lang="en-US" sz="1220" b="1" dirty="0" smtClean="0"/>
                <a:t>110</a:t>
              </a:r>
            </a:p>
            <a:p>
              <a:pPr algn="r"/>
              <a:r>
                <a:rPr lang="en-US" sz="1220" b="1" dirty="0" smtClean="0"/>
                <a:t>100</a:t>
              </a:r>
            </a:p>
            <a:p>
              <a:pPr algn="r"/>
              <a:r>
                <a:rPr lang="en-US" sz="1220" b="1" dirty="0" smtClean="0"/>
                <a:t>90</a:t>
              </a:r>
            </a:p>
            <a:p>
              <a:pPr algn="r"/>
              <a:r>
                <a:rPr lang="en-US" sz="1220" b="1" dirty="0" smtClean="0"/>
                <a:t>80</a:t>
              </a:r>
            </a:p>
            <a:p>
              <a:pPr algn="r"/>
              <a:r>
                <a:rPr lang="en-US" sz="1220" b="1" dirty="0" smtClean="0"/>
                <a:t>70</a:t>
              </a:r>
            </a:p>
            <a:p>
              <a:pPr algn="r"/>
              <a:r>
                <a:rPr lang="en-US" sz="1220" b="1" dirty="0" smtClean="0"/>
                <a:t>60</a:t>
              </a:r>
            </a:p>
            <a:p>
              <a:pPr algn="r"/>
              <a:r>
                <a:rPr lang="en-US" sz="1220" b="1" dirty="0" smtClean="0"/>
                <a:t>50</a:t>
              </a:r>
            </a:p>
            <a:p>
              <a:pPr algn="r"/>
              <a:r>
                <a:rPr lang="en-US" sz="1220" b="1" dirty="0" smtClean="0"/>
                <a:t>40</a:t>
              </a:r>
            </a:p>
            <a:p>
              <a:pPr algn="r"/>
              <a:r>
                <a:rPr lang="en-US" sz="1220" b="1" dirty="0" smtClean="0"/>
                <a:t>30</a:t>
              </a:r>
            </a:p>
            <a:p>
              <a:pPr algn="r"/>
              <a:r>
                <a:rPr lang="en-US" sz="1220" b="1" dirty="0" smtClean="0"/>
                <a:t>20</a:t>
              </a:r>
            </a:p>
            <a:p>
              <a:pPr algn="r"/>
              <a:r>
                <a:rPr lang="en-US" sz="1220" b="1" dirty="0" smtClean="0"/>
                <a:t>10</a:t>
              </a:r>
              <a:endParaRPr lang="en-US" sz="1220" b="1" dirty="0"/>
            </a:p>
          </p:txBody>
        </p:sp>
      </p:grpSp>
      <p:sp>
        <p:nvSpPr>
          <p:cNvPr id="36" name="TextBox 35"/>
          <p:cNvSpPr txBox="1"/>
          <p:nvPr/>
        </p:nvSpPr>
        <p:spPr>
          <a:xfrm>
            <a:off x="3102587" y="1253698"/>
            <a:ext cx="285656" cy="400110"/>
          </a:xfrm>
          <a:prstGeom prst="rect">
            <a:avLst/>
          </a:prstGeom>
          <a:noFill/>
        </p:spPr>
        <p:txBody>
          <a:bodyPr wrap="none" rtlCol="0">
            <a:spAutoFit/>
          </a:bodyPr>
          <a:lstStyle/>
          <a:p>
            <a:r>
              <a:rPr lang="en-US" dirty="0" smtClean="0"/>
              <a:t>s</a:t>
            </a:r>
            <a:endParaRPr lang="en-US" dirty="0"/>
          </a:p>
        </p:txBody>
      </p:sp>
      <p:grpSp>
        <p:nvGrpSpPr>
          <p:cNvPr id="37" name="Group 36"/>
          <p:cNvGrpSpPr/>
          <p:nvPr/>
        </p:nvGrpSpPr>
        <p:grpSpPr>
          <a:xfrm>
            <a:off x="759354" y="9208514"/>
            <a:ext cx="6008915" cy="755632"/>
            <a:chOff x="759354" y="9294948"/>
            <a:chExt cx="6008915" cy="755632"/>
          </a:xfrm>
        </p:grpSpPr>
        <p:sp>
          <p:nvSpPr>
            <p:cNvPr id="38" name="TextBox 37"/>
            <p:cNvSpPr txBox="1"/>
            <p:nvPr/>
          </p:nvSpPr>
          <p:spPr>
            <a:xfrm>
              <a:off x="759354" y="9296527"/>
              <a:ext cx="2533359" cy="754053"/>
            </a:xfrm>
            <a:prstGeom prst="rect">
              <a:avLst/>
            </a:prstGeom>
            <a:solidFill>
              <a:schemeClr val="bg1">
                <a:lumMod val="85000"/>
              </a:schemeClr>
            </a:solid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39" name="TextBox 38"/>
            <p:cNvSpPr txBox="1"/>
            <p:nvPr/>
          </p:nvSpPr>
          <p:spPr>
            <a:xfrm>
              <a:off x="3254000" y="9294948"/>
              <a:ext cx="3514269" cy="754053"/>
            </a:xfrm>
            <a:prstGeom prst="rect">
              <a:avLst/>
            </a:prstGeom>
            <a:solidFill>
              <a:schemeClr val="bg1">
                <a:lumMod val="85000"/>
              </a:schemeClr>
            </a:solid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sp>
          <p:nvSpPr>
            <p:cNvPr id="40" name="Oval 39"/>
            <p:cNvSpPr/>
            <p:nvPr/>
          </p:nvSpPr>
          <p:spPr>
            <a:xfrm>
              <a:off x="891886" y="964729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41" name="Oval 40"/>
            <p:cNvSpPr/>
            <p:nvPr/>
          </p:nvSpPr>
          <p:spPr>
            <a:xfrm>
              <a:off x="891886" y="986500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42" name="Oval 41"/>
            <p:cNvSpPr/>
            <p:nvPr/>
          </p:nvSpPr>
          <p:spPr>
            <a:xfrm>
              <a:off x="3382554" y="9639548"/>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43" name="Oval 42"/>
            <p:cNvSpPr/>
            <p:nvPr/>
          </p:nvSpPr>
          <p:spPr>
            <a:xfrm>
              <a:off x="3382554" y="985725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sp>
        <p:nvSpPr>
          <p:cNvPr id="25" name="Rectangle 24"/>
          <p:cNvSpPr/>
          <p:nvPr/>
        </p:nvSpPr>
        <p:spPr>
          <a:xfrm>
            <a:off x="-15917" y="4724400"/>
            <a:ext cx="569870" cy="100012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solidFill>
                  <a:schemeClr val="tx1"/>
                </a:solidFill>
              </a:rPr>
              <a:t>CR 2</a:t>
            </a:r>
            <a:endParaRPr lang="en-US" sz="1100" b="1" spc="-300" dirty="0">
              <a:solidFill>
                <a:schemeClr val="tx1"/>
              </a:solidFill>
            </a:endParaRPr>
          </a:p>
        </p:txBody>
      </p:sp>
      <p:sp>
        <p:nvSpPr>
          <p:cNvPr id="9" name="Slide Number Placeholder 8"/>
          <p:cNvSpPr>
            <a:spLocks noGrp="1"/>
          </p:cNvSpPr>
          <p:nvPr>
            <p:ph type="sldNum" sz="quarter" idx="12"/>
          </p:nvPr>
        </p:nvSpPr>
        <p:spPr/>
        <p:txBody>
          <a:bodyPr/>
          <a:lstStyle/>
          <a:p>
            <a:fld id="{BFF117EF-9718-4423-89B7-490956680319}" type="slidenum">
              <a:rPr lang="en-US" smtClean="0"/>
              <a:pPr/>
              <a:t>82</a:t>
            </a:fld>
            <a:endParaRPr lang="en-US"/>
          </a:p>
        </p:txBody>
      </p:sp>
    </p:spTree>
    <p:extLst>
      <p:ext uri="{BB962C8B-B14F-4D97-AF65-F5344CB8AC3E}">
        <p14:creationId xmlns:p14="http://schemas.microsoft.com/office/powerpoint/2010/main" val="263017100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3876" y="3654933"/>
            <a:ext cx="6381892" cy="1103151"/>
          </a:xfrm>
          <a:prstGeom prst="rect">
            <a:avLst/>
          </a:prstGeom>
        </p:spPr>
        <p:txBody>
          <a:bodyPr wrap="square" lIns="101882" tIns="50941" rIns="101882" bIns="50941">
            <a:spAutoFit/>
          </a:bodyPr>
          <a:lstStyle/>
          <a:p>
            <a:r>
              <a:rPr lang="en-US" sz="4900" b="1" dirty="0">
                <a:effectLst>
                  <a:glow rad="101600">
                    <a:schemeClr val="bg1">
                      <a:lumMod val="85000"/>
                      <a:alpha val="40000"/>
                    </a:schemeClr>
                  </a:glow>
                </a:effectLst>
              </a:rPr>
              <a:t>Graph Interpretation</a:t>
            </a:r>
          </a:p>
          <a:p>
            <a:r>
              <a:rPr lang="en-US" sz="1600" b="1" dirty="0">
                <a:effectLst>
                  <a:glow rad="101600">
                    <a:schemeClr val="bg1">
                      <a:lumMod val="85000"/>
                      <a:alpha val="40000"/>
                    </a:schemeClr>
                  </a:glow>
                </a:effectLst>
              </a:rPr>
              <a:t>Writing Practice</a:t>
            </a:r>
            <a:endParaRPr lang="en-US" sz="1600" dirty="0"/>
          </a:p>
        </p:txBody>
      </p:sp>
      <p:sp>
        <p:nvSpPr>
          <p:cNvPr id="7" name="Rectangle 6"/>
          <p:cNvSpPr/>
          <p:nvPr/>
        </p:nvSpPr>
        <p:spPr>
          <a:xfrm>
            <a:off x="7200900" y="5729288"/>
            <a:ext cx="571500" cy="1450820"/>
          </a:xfrm>
          <a:prstGeom prst="rect">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Writing Practice</a:t>
            </a:r>
            <a:endParaRPr lang="en-US" sz="1100" b="1" spc="-300" dirty="0"/>
          </a:p>
        </p:txBody>
      </p:sp>
      <p:sp>
        <p:nvSpPr>
          <p:cNvPr id="9" name="Rectangle 8"/>
          <p:cNvSpPr/>
          <p:nvPr/>
        </p:nvSpPr>
        <p:spPr>
          <a:xfrm>
            <a:off x="2533651" y="6858000"/>
            <a:ext cx="3762374" cy="1169551"/>
          </a:xfrm>
          <a:prstGeom prst="rect">
            <a:avLst/>
          </a:prstGeom>
          <a:solidFill>
            <a:schemeClr val="bg1">
              <a:lumMod val="85000"/>
            </a:schemeClr>
          </a:solidFill>
        </p:spPr>
        <p:txBody>
          <a:bodyPr wrap="square" rtlCol="0">
            <a:spAutoFit/>
          </a:bodyPr>
          <a:lstStyle/>
          <a:p>
            <a:r>
              <a:rPr lang="en-US" sz="1400" b="1" dirty="0" smtClean="0">
                <a:solidFill>
                  <a:schemeClr val="tx1"/>
                </a:solidFill>
              </a:rPr>
              <a:t>This section has graphs that the students may practice interpreting.  </a:t>
            </a:r>
          </a:p>
          <a:p>
            <a:endParaRPr lang="en-US" sz="1400" b="1" dirty="0"/>
          </a:p>
          <a:p>
            <a:r>
              <a:rPr lang="en-US" sz="1400" b="1" dirty="0" smtClean="0">
                <a:solidFill>
                  <a:schemeClr val="tx1"/>
                </a:solidFill>
              </a:rPr>
              <a:t>The rubric is provided with each problem as a guide to answering Keystone questions.</a:t>
            </a:r>
          </a:p>
        </p:txBody>
      </p:sp>
      <p:sp>
        <p:nvSpPr>
          <p:cNvPr id="12" name="Slide Number Placeholder 11"/>
          <p:cNvSpPr>
            <a:spLocks noGrp="1"/>
          </p:cNvSpPr>
          <p:nvPr>
            <p:ph type="sldNum" sz="quarter" idx="12"/>
          </p:nvPr>
        </p:nvSpPr>
        <p:spPr/>
        <p:txBody>
          <a:bodyPr/>
          <a:lstStyle/>
          <a:p>
            <a:fld id="{BFF117EF-9718-4423-89B7-490956680319}" type="slidenum">
              <a:rPr lang="en-US" smtClean="0"/>
              <a:pPr/>
              <a:t>83</a:t>
            </a:fld>
            <a:endParaRPr lang="en-US"/>
          </a:p>
        </p:txBody>
      </p:sp>
    </p:spTree>
    <p:extLst>
      <p:ext uri="{BB962C8B-B14F-4D97-AF65-F5344CB8AC3E}">
        <p14:creationId xmlns:p14="http://schemas.microsoft.com/office/powerpoint/2010/main" val="276642957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rot="5400000">
            <a:off x="876484" y="4556782"/>
            <a:ext cx="4675636" cy="5181190"/>
          </a:xfrm>
          <a:prstGeom prst="rect">
            <a:avLst/>
          </a:prstGeom>
        </p:spPr>
        <p:txBody>
          <a:bodyPr wrap="square" lIns="101882" tIns="50941" rIns="101882" bIns="50941">
            <a:spAutoFit/>
          </a:bodyPr>
          <a:lstStyle/>
          <a:p>
            <a:r>
              <a:rPr lang="en-US" sz="1800" b="1" dirty="0" smtClean="0">
                <a:effectLst>
                  <a:glow rad="101600">
                    <a:schemeClr val="bg1">
                      <a:lumMod val="85000"/>
                      <a:alpha val="40000"/>
                    </a:schemeClr>
                  </a:glow>
                </a:effectLst>
              </a:rPr>
              <a:t>Example for Completing the Paragraph:</a:t>
            </a:r>
            <a:endParaRPr lang="en-US" sz="1800" dirty="0"/>
          </a:p>
          <a:p>
            <a:endParaRPr lang="en-US" sz="1800" dirty="0" smtClean="0"/>
          </a:p>
          <a:p>
            <a:r>
              <a:rPr lang="en-US" sz="1800" dirty="0" smtClean="0"/>
              <a:t>In </a:t>
            </a:r>
            <a:r>
              <a:rPr lang="en-US" sz="1800" dirty="0"/>
              <a:t>this </a:t>
            </a:r>
            <a:r>
              <a:rPr lang="en-US" sz="1800" dirty="0" smtClean="0"/>
              <a:t>problem, </a:t>
            </a:r>
            <a:r>
              <a:rPr lang="en-US" sz="1800" dirty="0"/>
              <a:t>I had to interpret the graph by understanding what is occurring with the line. </a:t>
            </a:r>
            <a:endParaRPr lang="en-US" sz="1800" dirty="0" smtClean="0"/>
          </a:p>
          <a:p>
            <a:endParaRPr lang="en-US" sz="1800" dirty="0" smtClean="0"/>
          </a:p>
          <a:p>
            <a:endParaRPr lang="en-US" sz="1800" dirty="0"/>
          </a:p>
          <a:p>
            <a:r>
              <a:rPr lang="en-US" sz="1800" dirty="0" smtClean="0"/>
              <a:t>According </a:t>
            </a:r>
            <a:r>
              <a:rPr lang="en-US" sz="1800" dirty="0"/>
              <a:t>to the </a:t>
            </a:r>
            <a:r>
              <a:rPr lang="en-US" sz="1800" b="1" dirty="0">
                <a:solidFill>
                  <a:schemeClr val="bg1">
                    <a:lumMod val="50000"/>
                  </a:schemeClr>
                </a:solidFill>
                <a:effectLst>
                  <a:glow rad="101600">
                    <a:schemeClr val="bg1">
                      <a:lumMod val="85000"/>
                      <a:alpha val="40000"/>
                    </a:schemeClr>
                  </a:glow>
                </a:effectLst>
              </a:rPr>
              <a:t>graph</a:t>
            </a:r>
            <a:r>
              <a:rPr lang="en-US" sz="1800" b="1" dirty="0" smtClean="0">
                <a:solidFill>
                  <a:schemeClr val="bg1">
                    <a:lumMod val="50000"/>
                  </a:schemeClr>
                </a:solidFill>
                <a:effectLst>
                  <a:glow rad="101600">
                    <a:schemeClr val="bg1">
                      <a:lumMod val="85000"/>
                      <a:alpha val="40000"/>
                    </a:schemeClr>
                  </a:glow>
                </a:effectLst>
              </a:rPr>
              <a:t>,</a:t>
            </a:r>
            <a:r>
              <a:rPr lang="en-US" sz="1800" dirty="0" smtClean="0">
                <a:latin typeface="ZDingbats"/>
              </a:rPr>
              <a:t> </a:t>
            </a:r>
            <a:r>
              <a:rPr lang="en-US" sz="1800" b="1" dirty="0" smtClean="0">
                <a:solidFill>
                  <a:schemeClr val="bg1">
                    <a:lumMod val="50000"/>
                  </a:schemeClr>
                </a:solidFill>
                <a:effectLst>
                  <a:glow rad="101600">
                    <a:schemeClr val="bg1">
                      <a:lumMod val="85000"/>
                      <a:alpha val="40000"/>
                    </a:schemeClr>
                  </a:glow>
                </a:effectLst>
              </a:rPr>
              <a:t>the </a:t>
            </a:r>
            <a:r>
              <a:rPr lang="en-US" sz="1800" b="1" dirty="0">
                <a:solidFill>
                  <a:schemeClr val="bg1">
                    <a:lumMod val="50000"/>
                  </a:schemeClr>
                </a:solidFill>
                <a:effectLst>
                  <a:glow rad="101600">
                    <a:schemeClr val="bg1">
                      <a:lumMod val="85000"/>
                      <a:alpha val="40000"/>
                    </a:schemeClr>
                  </a:glow>
                </a:effectLst>
              </a:rPr>
              <a:t>slope will be negative</a:t>
            </a:r>
            <a:r>
              <a:rPr lang="en-US" sz="1800" dirty="0"/>
              <a:t> </a:t>
            </a:r>
            <a:r>
              <a:rPr lang="en-US" sz="1800" dirty="0" smtClean="0"/>
              <a:t>because </a:t>
            </a:r>
            <a:r>
              <a:rPr lang="en-US" sz="1800" b="1" dirty="0">
                <a:solidFill>
                  <a:schemeClr val="bg1">
                    <a:lumMod val="50000"/>
                  </a:schemeClr>
                </a:solidFill>
                <a:effectLst>
                  <a:glow rad="101600">
                    <a:schemeClr val="bg1">
                      <a:lumMod val="85000"/>
                      <a:alpha val="40000"/>
                    </a:schemeClr>
                  </a:glow>
                </a:effectLst>
              </a:rPr>
              <a:t>the line is falling to the right</a:t>
            </a:r>
            <a:r>
              <a:rPr lang="en-US" sz="1800" dirty="0"/>
              <a:t>. </a:t>
            </a:r>
            <a:endParaRPr lang="en-US" sz="1800" dirty="0" smtClean="0"/>
          </a:p>
          <a:p>
            <a:endParaRPr lang="en-US" sz="1800" dirty="0" smtClean="0"/>
          </a:p>
          <a:p>
            <a:endParaRPr lang="en-US" sz="1800" dirty="0"/>
          </a:p>
          <a:p>
            <a:r>
              <a:rPr lang="en-US" sz="1800" dirty="0" smtClean="0"/>
              <a:t>This </a:t>
            </a:r>
            <a:r>
              <a:rPr lang="en-US" sz="1800" dirty="0"/>
              <a:t>means that as the x-value </a:t>
            </a:r>
            <a:r>
              <a:rPr lang="en-US" sz="1800" b="1" dirty="0" smtClean="0">
                <a:solidFill>
                  <a:schemeClr val="bg1">
                    <a:lumMod val="50000"/>
                  </a:schemeClr>
                </a:solidFill>
                <a:effectLst>
                  <a:glow rad="101600">
                    <a:schemeClr val="bg1">
                      <a:lumMod val="85000"/>
                      <a:alpha val="40000"/>
                    </a:schemeClr>
                  </a:glow>
                </a:effectLst>
              </a:rPr>
              <a:t>(</a:t>
            </a:r>
            <a:r>
              <a:rPr lang="en-US" sz="1800" b="1" dirty="0">
                <a:solidFill>
                  <a:schemeClr val="bg1">
                    <a:lumMod val="50000"/>
                  </a:schemeClr>
                </a:solidFill>
                <a:effectLst>
                  <a:glow rad="101600">
                    <a:schemeClr val="bg1">
                      <a:lumMod val="85000"/>
                      <a:alpha val="40000"/>
                    </a:schemeClr>
                  </a:glow>
                </a:effectLst>
              </a:rPr>
              <a:t>miles driven) increases</a:t>
            </a:r>
            <a:r>
              <a:rPr lang="en-US" sz="1800" dirty="0"/>
              <a:t>, </a:t>
            </a:r>
            <a:r>
              <a:rPr lang="en-US" sz="1800" dirty="0" smtClean="0"/>
              <a:t>the</a:t>
            </a:r>
            <a:r>
              <a:rPr lang="en-US" sz="1800" dirty="0" smtClean="0">
                <a:latin typeface="ZDingbats"/>
              </a:rPr>
              <a:t> </a:t>
            </a:r>
            <a:r>
              <a:rPr lang="en-US" sz="1800" b="1" dirty="0" smtClean="0">
                <a:solidFill>
                  <a:schemeClr val="bg1">
                    <a:lumMod val="50000"/>
                  </a:schemeClr>
                </a:solidFill>
                <a:effectLst>
                  <a:glow rad="101600">
                    <a:schemeClr val="bg1">
                      <a:lumMod val="85000"/>
                      <a:alpha val="40000"/>
                    </a:schemeClr>
                  </a:glow>
                </a:effectLst>
              </a:rPr>
              <a:t>y-value </a:t>
            </a:r>
            <a:r>
              <a:rPr lang="en-US" sz="1800" b="1" dirty="0">
                <a:solidFill>
                  <a:schemeClr val="bg1">
                    <a:lumMod val="50000"/>
                  </a:schemeClr>
                </a:solidFill>
                <a:effectLst>
                  <a:glow rad="101600">
                    <a:schemeClr val="bg1">
                      <a:lumMod val="85000"/>
                      <a:alpha val="40000"/>
                    </a:schemeClr>
                  </a:glow>
                </a:effectLst>
              </a:rPr>
              <a:t>(gallons of gas in the tank) will decrease</a:t>
            </a:r>
            <a:r>
              <a:rPr lang="en-US" sz="1800" dirty="0"/>
              <a:t>. </a:t>
            </a:r>
            <a:endParaRPr lang="en-US" sz="1800" dirty="0" smtClean="0"/>
          </a:p>
          <a:p>
            <a:endParaRPr lang="en-US" sz="1800" dirty="0" smtClean="0"/>
          </a:p>
          <a:p>
            <a:endParaRPr lang="en-US" sz="1800" dirty="0"/>
          </a:p>
          <a:p>
            <a:r>
              <a:rPr lang="en-US" sz="1800" dirty="0" smtClean="0"/>
              <a:t>To </a:t>
            </a:r>
            <a:r>
              <a:rPr lang="en-US" sz="1800" dirty="0"/>
              <a:t>the average </a:t>
            </a:r>
            <a:r>
              <a:rPr lang="en-US" sz="1800" dirty="0" smtClean="0"/>
              <a:t>person, this </a:t>
            </a:r>
            <a:r>
              <a:rPr lang="en-US" sz="1800" b="1" dirty="0" smtClean="0">
                <a:solidFill>
                  <a:schemeClr val="bg1">
                    <a:lumMod val="50000"/>
                  </a:schemeClr>
                </a:solidFill>
                <a:effectLst>
                  <a:glow rad="101600">
                    <a:schemeClr val="bg1">
                      <a:lumMod val="85000"/>
                      <a:alpha val="40000"/>
                    </a:schemeClr>
                  </a:glow>
                </a:effectLst>
              </a:rPr>
              <a:t>graph</a:t>
            </a:r>
            <a:r>
              <a:rPr lang="en-US" sz="1800" dirty="0" smtClean="0"/>
              <a:t> </a:t>
            </a:r>
            <a:r>
              <a:rPr lang="en-US" sz="1800" dirty="0"/>
              <a:t>tells us </a:t>
            </a:r>
            <a:r>
              <a:rPr lang="en-US" sz="1800" dirty="0" smtClean="0"/>
              <a:t>that</a:t>
            </a:r>
            <a:r>
              <a:rPr lang="en-US" sz="1800" dirty="0" smtClean="0">
                <a:latin typeface="ZDingbats"/>
              </a:rPr>
              <a:t> </a:t>
            </a:r>
            <a:r>
              <a:rPr lang="en-US" sz="1800" b="1" dirty="0" smtClean="0">
                <a:solidFill>
                  <a:schemeClr val="bg1">
                    <a:lumMod val="50000"/>
                  </a:schemeClr>
                </a:solidFill>
                <a:effectLst>
                  <a:glow rad="101600">
                    <a:schemeClr val="bg1">
                      <a:lumMod val="85000"/>
                      <a:alpha val="40000"/>
                    </a:schemeClr>
                  </a:glow>
                </a:effectLst>
              </a:rPr>
              <a:t>the further </a:t>
            </a:r>
            <a:r>
              <a:rPr lang="en-US" sz="1800" b="1" dirty="0">
                <a:solidFill>
                  <a:schemeClr val="bg1">
                    <a:lumMod val="50000"/>
                  </a:schemeClr>
                </a:solidFill>
                <a:effectLst>
                  <a:glow rad="101600">
                    <a:schemeClr val="bg1">
                      <a:lumMod val="85000"/>
                      <a:alpha val="40000"/>
                    </a:schemeClr>
                  </a:glow>
                </a:effectLst>
              </a:rPr>
              <a:t>you drive the amount </a:t>
            </a:r>
            <a:r>
              <a:rPr lang="en-US" sz="1800" b="1" dirty="0" smtClean="0">
                <a:solidFill>
                  <a:schemeClr val="bg1">
                    <a:lumMod val="50000"/>
                  </a:schemeClr>
                </a:solidFill>
                <a:effectLst>
                  <a:glow rad="101600">
                    <a:schemeClr val="bg1">
                      <a:lumMod val="85000"/>
                      <a:alpha val="40000"/>
                    </a:schemeClr>
                  </a:glow>
                </a:effectLst>
              </a:rPr>
              <a:t>of </a:t>
            </a:r>
            <a:r>
              <a:rPr lang="en-US" sz="1800" b="1" dirty="0">
                <a:solidFill>
                  <a:schemeClr val="bg1">
                    <a:lumMod val="50000"/>
                  </a:schemeClr>
                </a:solidFill>
                <a:effectLst>
                  <a:glow rad="101600">
                    <a:schemeClr val="bg1">
                      <a:lumMod val="85000"/>
                      <a:alpha val="40000"/>
                    </a:schemeClr>
                  </a:glow>
                </a:effectLst>
              </a:rPr>
              <a:t>gas in your gas tank will decrease</a:t>
            </a:r>
            <a:r>
              <a:rPr lang="en-US" sz="1800" dirty="0"/>
              <a:t>. </a:t>
            </a:r>
          </a:p>
        </p:txBody>
      </p:sp>
      <p:sp>
        <p:nvSpPr>
          <p:cNvPr id="13" name="Rectangle 12"/>
          <p:cNvSpPr/>
          <p:nvPr/>
        </p:nvSpPr>
        <p:spPr>
          <a:xfrm rot="5400000">
            <a:off x="479521" y="957865"/>
            <a:ext cx="3746342" cy="3426864"/>
          </a:xfrm>
          <a:prstGeom prst="rect">
            <a:avLst/>
          </a:prstGeom>
        </p:spPr>
        <p:txBody>
          <a:bodyPr wrap="square" lIns="101882" tIns="50941" rIns="101882" bIns="50941">
            <a:spAutoFit/>
          </a:bodyPr>
          <a:lstStyle/>
          <a:p>
            <a:r>
              <a:rPr lang="en-US" sz="1800" dirty="0" smtClean="0"/>
              <a:t>Step     :  </a:t>
            </a:r>
            <a:r>
              <a:rPr lang="en-US" sz="1800" b="1" dirty="0" smtClean="0">
                <a:solidFill>
                  <a:schemeClr val="bg1">
                    <a:lumMod val="50000"/>
                  </a:schemeClr>
                </a:solidFill>
                <a:effectLst>
                  <a:glow rad="101600">
                    <a:schemeClr val="bg1">
                      <a:lumMod val="85000"/>
                      <a:alpha val="40000"/>
                    </a:schemeClr>
                  </a:glow>
                </a:effectLst>
              </a:rPr>
              <a:t>Explain </a:t>
            </a:r>
            <a:r>
              <a:rPr lang="en-US" sz="1800" b="1" dirty="0">
                <a:solidFill>
                  <a:schemeClr val="bg1">
                    <a:lumMod val="50000"/>
                  </a:schemeClr>
                </a:solidFill>
                <a:effectLst>
                  <a:glow rad="101600">
                    <a:schemeClr val="bg1">
                      <a:lumMod val="85000"/>
                      <a:alpha val="40000"/>
                    </a:schemeClr>
                  </a:glow>
                </a:effectLst>
              </a:rPr>
              <a:t>the </a:t>
            </a:r>
            <a:r>
              <a:rPr lang="en-US" sz="1800" b="1" dirty="0" smtClean="0">
                <a:solidFill>
                  <a:schemeClr val="bg1">
                    <a:lumMod val="50000"/>
                  </a:schemeClr>
                </a:solidFill>
                <a:effectLst>
                  <a:glow rad="101600">
                    <a:schemeClr val="bg1">
                      <a:lumMod val="85000"/>
                      <a:alpha val="40000"/>
                    </a:schemeClr>
                  </a:glow>
                </a:effectLst>
              </a:rPr>
              <a:t>slope: + </a:t>
            </a:r>
            <a:r>
              <a:rPr lang="en-US" sz="1800" b="1" dirty="0">
                <a:solidFill>
                  <a:schemeClr val="bg1">
                    <a:lumMod val="50000"/>
                  </a:schemeClr>
                </a:solidFill>
                <a:effectLst>
                  <a:glow rad="101600">
                    <a:schemeClr val="bg1">
                      <a:lumMod val="85000"/>
                      <a:alpha val="40000"/>
                    </a:schemeClr>
                  </a:glow>
                </a:effectLst>
              </a:rPr>
              <a:t>or - </a:t>
            </a:r>
            <a:r>
              <a:rPr lang="en-US" sz="1800" b="1" dirty="0" smtClean="0">
                <a:solidFill>
                  <a:schemeClr val="bg1">
                    <a:lumMod val="50000"/>
                  </a:schemeClr>
                </a:solidFill>
                <a:effectLst>
                  <a:glow rad="101600">
                    <a:schemeClr val="bg1">
                      <a:lumMod val="85000"/>
                      <a:alpha val="40000"/>
                    </a:schemeClr>
                  </a:glow>
                </a:effectLst>
              </a:rPr>
              <a:t>?</a:t>
            </a:r>
            <a:endParaRPr lang="en-US" sz="1800" dirty="0" smtClean="0"/>
          </a:p>
          <a:p>
            <a:endParaRPr lang="en-US" sz="1800" dirty="0" smtClean="0"/>
          </a:p>
          <a:p>
            <a:endParaRPr lang="en-US" sz="1800" dirty="0"/>
          </a:p>
          <a:p>
            <a:endParaRPr lang="en-US" sz="1800" dirty="0"/>
          </a:p>
          <a:p>
            <a:r>
              <a:rPr lang="en-US" sz="1800" dirty="0" smtClean="0"/>
              <a:t>Steps     &amp;    :  </a:t>
            </a:r>
            <a:r>
              <a:rPr lang="en-US" sz="1800" b="1" dirty="0" smtClean="0">
                <a:solidFill>
                  <a:schemeClr val="bg1">
                    <a:lumMod val="50000"/>
                  </a:schemeClr>
                </a:solidFill>
                <a:effectLst>
                  <a:glow rad="101600">
                    <a:schemeClr val="bg1">
                      <a:lumMod val="85000"/>
                      <a:alpha val="40000"/>
                    </a:schemeClr>
                  </a:glow>
                </a:effectLst>
              </a:rPr>
              <a:t>State </a:t>
            </a:r>
            <a:r>
              <a:rPr lang="en-US" sz="1800" b="1" dirty="0">
                <a:solidFill>
                  <a:schemeClr val="bg1">
                    <a:lumMod val="50000"/>
                  </a:schemeClr>
                </a:solidFill>
                <a:effectLst>
                  <a:glow rad="101600">
                    <a:schemeClr val="bg1">
                      <a:lumMod val="85000"/>
                      <a:alpha val="40000"/>
                    </a:schemeClr>
                  </a:glow>
                </a:effectLst>
              </a:rPr>
              <a:t>how the variables interact with each </a:t>
            </a:r>
            <a:r>
              <a:rPr lang="en-US" sz="1800" b="1" dirty="0" smtClean="0">
                <a:solidFill>
                  <a:schemeClr val="bg1">
                    <a:lumMod val="50000"/>
                  </a:schemeClr>
                </a:solidFill>
                <a:effectLst>
                  <a:glow rad="101600">
                    <a:schemeClr val="bg1">
                      <a:lumMod val="85000"/>
                      <a:alpha val="40000"/>
                    </a:schemeClr>
                  </a:glow>
                </a:effectLst>
              </a:rPr>
              <a:t>other: increasing or decreasing?</a:t>
            </a:r>
            <a:endParaRPr lang="en-US" sz="1800" dirty="0" smtClean="0"/>
          </a:p>
          <a:p>
            <a:endParaRPr lang="en-US" sz="1800" dirty="0" smtClean="0"/>
          </a:p>
          <a:p>
            <a:endParaRPr lang="en-US" sz="1800" dirty="0"/>
          </a:p>
          <a:p>
            <a:r>
              <a:rPr lang="en-US" sz="1800" dirty="0" smtClean="0"/>
              <a:t>Step     :  </a:t>
            </a:r>
            <a:r>
              <a:rPr lang="en-US" sz="1800" b="1" dirty="0" smtClean="0">
                <a:solidFill>
                  <a:schemeClr val="bg1">
                    <a:lumMod val="50000"/>
                  </a:schemeClr>
                </a:solidFill>
                <a:effectLst>
                  <a:glow rad="101600">
                    <a:schemeClr val="bg1">
                      <a:lumMod val="85000"/>
                      <a:alpha val="40000"/>
                    </a:schemeClr>
                  </a:glow>
                </a:effectLst>
              </a:rPr>
              <a:t>Explain the graph </a:t>
            </a:r>
            <a:r>
              <a:rPr lang="en-US" sz="1800" b="1" dirty="0">
                <a:solidFill>
                  <a:schemeClr val="bg1">
                    <a:lumMod val="50000"/>
                  </a:schemeClr>
                </a:solidFill>
                <a:effectLst>
                  <a:glow rad="101600">
                    <a:schemeClr val="bg1">
                      <a:lumMod val="85000"/>
                      <a:alpha val="40000"/>
                    </a:schemeClr>
                  </a:glow>
                </a:effectLst>
              </a:rPr>
              <a:t>in a non-mathematical </a:t>
            </a:r>
            <a:r>
              <a:rPr lang="en-US" sz="1800" b="1" dirty="0" smtClean="0">
                <a:solidFill>
                  <a:schemeClr val="bg1">
                    <a:lumMod val="50000"/>
                  </a:schemeClr>
                </a:solidFill>
                <a:effectLst>
                  <a:glow rad="101600">
                    <a:schemeClr val="bg1">
                      <a:lumMod val="85000"/>
                      <a:alpha val="40000"/>
                    </a:schemeClr>
                  </a:glow>
                </a:effectLst>
              </a:rPr>
              <a:t>way that the average person would understand.</a:t>
            </a:r>
            <a:r>
              <a:rPr lang="en-US" sz="1800" b="1" u="sng" dirty="0" smtClean="0"/>
              <a:t> </a:t>
            </a:r>
            <a:endParaRPr lang="en-US" sz="1800" b="1" u="sng" dirty="0"/>
          </a:p>
        </p:txBody>
      </p:sp>
      <p:sp>
        <p:nvSpPr>
          <p:cNvPr id="14" name="Oval 13"/>
          <p:cNvSpPr/>
          <p:nvPr/>
        </p:nvSpPr>
        <p:spPr>
          <a:xfrm rot="5400000">
            <a:off x="4074051" y="7760912"/>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1</a:t>
            </a:r>
            <a:endParaRPr lang="en-US" sz="1800" b="1" dirty="0"/>
          </a:p>
        </p:txBody>
      </p:sp>
      <p:sp>
        <p:nvSpPr>
          <p:cNvPr id="20" name="Oval 19"/>
          <p:cNvSpPr/>
          <p:nvPr/>
        </p:nvSpPr>
        <p:spPr>
          <a:xfrm rot="5400000">
            <a:off x="2121160" y="6807202"/>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2</a:t>
            </a:r>
            <a:endParaRPr lang="en-US" sz="1800" b="1" dirty="0"/>
          </a:p>
        </p:txBody>
      </p:sp>
      <p:sp>
        <p:nvSpPr>
          <p:cNvPr id="21" name="Oval 20"/>
          <p:cNvSpPr/>
          <p:nvPr/>
        </p:nvSpPr>
        <p:spPr>
          <a:xfrm rot="5400000">
            <a:off x="2986795" y="7064145"/>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3</a:t>
            </a:r>
            <a:endParaRPr lang="en-US" sz="1800" b="1" dirty="0"/>
          </a:p>
        </p:txBody>
      </p:sp>
      <p:sp>
        <p:nvSpPr>
          <p:cNvPr id="22" name="Oval 21"/>
          <p:cNvSpPr/>
          <p:nvPr/>
        </p:nvSpPr>
        <p:spPr>
          <a:xfrm rot="5400000">
            <a:off x="1465612" y="5009663"/>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4</a:t>
            </a:r>
            <a:endParaRPr lang="en-US" sz="1800" b="1" dirty="0"/>
          </a:p>
        </p:txBody>
      </p:sp>
      <p:sp>
        <p:nvSpPr>
          <p:cNvPr id="23" name="Oval 22"/>
          <p:cNvSpPr/>
          <p:nvPr/>
        </p:nvSpPr>
        <p:spPr>
          <a:xfrm rot="5400000">
            <a:off x="3795161" y="1372273"/>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1</a:t>
            </a:r>
            <a:endParaRPr lang="en-US" sz="1800" b="1" dirty="0"/>
          </a:p>
        </p:txBody>
      </p:sp>
      <p:sp>
        <p:nvSpPr>
          <p:cNvPr id="24" name="Oval 23"/>
          <p:cNvSpPr/>
          <p:nvPr/>
        </p:nvSpPr>
        <p:spPr>
          <a:xfrm rot="5400000">
            <a:off x="2720743" y="1449172"/>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2</a:t>
            </a:r>
            <a:endParaRPr lang="en-US" sz="1800" b="1" dirty="0"/>
          </a:p>
        </p:txBody>
      </p:sp>
      <p:sp>
        <p:nvSpPr>
          <p:cNvPr id="25" name="Oval 24"/>
          <p:cNvSpPr/>
          <p:nvPr/>
        </p:nvSpPr>
        <p:spPr>
          <a:xfrm rot="5400000">
            <a:off x="2710840" y="1843277"/>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3</a:t>
            </a:r>
            <a:endParaRPr lang="en-US" sz="1800" b="1" dirty="0"/>
          </a:p>
        </p:txBody>
      </p:sp>
      <p:sp>
        <p:nvSpPr>
          <p:cNvPr id="26" name="Oval 25"/>
          <p:cNvSpPr/>
          <p:nvPr/>
        </p:nvSpPr>
        <p:spPr>
          <a:xfrm rot="5400000">
            <a:off x="1289243" y="1372273"/>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4</a:t>
            </a:r>
            <a:endParaRPr lang="en-US" sz="1800" b="1" dirty="0"/>
          </a:p>
        </p:txBody>
      </p:sp>
      <p:grpSp>
        <p:nvGrpSpPr>
          <p:cNvPr id="4" name="Group 3"/>
          <p:cNvGrpSpPr/>
          <p:nvPr/>
        </p:nvGrpSpPr>
        <p:grpSpPr>
          <a:xfrm rot="5400000">
            <a:off x="3568415" y="4243981"/>
            <a:ext cx="6008915" cy="755632"/>
            <a:chOff x="4184804" y="1630267"/>
            <a:chExt cx="6008915" cy="755632"/>
          </a:xfrm>
        </p:grpSpPr>
        <p:sp>
          <p:nvSpPr>
            <p:cNvPr id="32" name="TextBox 31"/>
            <p:cNvSpPr txBox="1"/>
            <p:nvPr/>
          </p:nvSpPr>
          <p:spPr>
            <a:xfrm>
              <a:off x="4184804" y="1631846"/>
              <a:ext cx="2533359" cy="754053"/>
            </a:xfrm>
            <a:prstGeom prst="rect">
              <a:avLst/>
            </a:prstGeom>
            <a:solidFill>
              <a:schemeClr val="bg1">
                <a:lumMod val="85000"/>
              </a:schemeClr>
            </a:solid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33" name="TextBox 32"/>
            <p:cNvSpPr txBox="1"/>
            <p:nvPr/>
          </p:nvSpPr>
          <p:spPr>
            <a:xfrm>
              <a:off x="6679450" y="1630267"/>
              <a:ext cx="3514269" cy="754053"/>
            </a:xfrm>
            <a:prstGeom prst="rect">
              <a:avLst/>
            </a:prstGeom>
            <a:solidFill>
              <a:schemeClr val="bg1">
                <a:lumMod val="85000"/>
              </a:schemeClr>
            </a:solid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sp>
          <p:nvSpPr>
            <p:cNvPr id="34" name="Oval 33"/>
            <p:cNvSpPr/>
            <p:nvPr/>
          </p:nvSpPr>
          <p:spPr>
            <a:xfrm>
              <a:off x="4317336" y="1982616"/>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35" name="Oval 34"/>
            <p:cNvSpPr/>
            <p:nvPr/>
          </p:nvSpPr>
          <p:spPr>
            <a:xfrm>
              <a:off x="4317336" y="2200321"/>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36" name="Oval 35"/>
            <p:cNvSpPr/>
            <p:nvPr/>
          </p:nvSpPr>
          <p:spPr>
            <a:xfrm>
              <a:off x="6808004" y="197486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37" name="Oval 36"/>
            <p:cNvSpPr/>
            <p:nvPr/>
          </p:nvSpPr>
          <p:spPr>
            <a:xfrm>
              <a:off x="6808004" y="219257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sp>
        <p:nvSpPr>
          <p:cNvPr id="29" name="Rectangle 28"/>
          <p:cNvSpPr/>
          <p:nvPr/>
        </p:nvSpPr>
        <p:spPr>
          <a:xfrm>
            <a:off x="-15917" y="5729288"/>
            <a:ext cx="571500" cy="1450820"/>
          </a:xfrm>
          <a:prstGeom prst="rect">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Writing Practice</a:t>
            </a:r>
            <a:endParaRPr lang="en-US" sz="1100" b="1" spc="-300" dirty="0"/>
          </a:p>
        </p:txBody>
      </p:sp>
      <p:sp>
        <p:nvSpPr>
          <p:cNvPr id="8" name="Slide Number Placeholder 7"/>
          <p:cNvSpPr>
            <a:spLocks noGrp="1"/>
          </p:cNvSpPr>
          <p:nvPr>
            <p:ph type="sldNum" sz="quarter" idx="12"/>
          </p:nvPr>
        </p:nvSpPr>
        <p:spPr/>
        <p:txBody>
          <a:bodyPr/>
          <a:lstStyle/>
          <a:p>
            <a:fld id="{BFF117EF-9718-4423-89B7-490956680319}" type="slidenum">
              <a:rPr lang="en-US" smtClean="0"/>
              <a:pPr/>
              <a:t>84</a:t>
            </a:fld>
            <a:endParaRPr lang="en-US"/>
          </a:p>
        </p:txBody>
      </p:sp>
    </p:spTree>
    <p:extLst>
      <p:ext uri="{BB962C8B-B14F-4D97-AF65-F5344CB8AC3E}">
        <p14:creationId xmlns:p14="http://schemas.microsoft.com/office/powerpoint/2010/main" val="231989220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32029" y="371729"/>
            <a:ext cx="6576210" cy="8308247"/>
            <a:chOff x="140335" y="165835"/>
            <a:chExt cx="7502526" cy="9478536"/>
          </a:xfrm>
        </p:grpSpPr>
        <p:sp>
          <p:nvSpPr>
            <p:cNvPr id="2" name="Rectangle 1"/>
            <p:cNvSpPr/>
            <p:nvPr/>
          </p:nvSpPr>
          <p:spPr>
            <a:xfrm>
              <a:off x="140335" y="4568191"/>
              <a:ext cx="3432810" cy="304699"/>
            </a:xfrm>
            <a:prstGeom prst="rect">
              <a:avLst/>
            </a:prstGeom>
          </p:spPr>
          <p:txBody>
            <a:bodyPr wrap="square" lIns="101882" tIns="50941" rIns="101882" bIns="50941">
              <a:spAutoFit/>
            </a:bodyPr>
            <a:lstStyle/>
            <a:p>
              <a:r>
                <a:rPr lang="en-US" sz="1300" b="1" dirty="0">
                  <a:effectLst>
                    <a:glow rad="101600">
                      <a:schemeClr val="bg1">
                        <a:lumMod val="85000"/>
                        <a:alpha val="40000"/>
                      </a:schemeClr>
                    </a:glow>
                  </a:effectLst>
                </a:rPr>
                <a:t>Explain the above graph:</a:t>
              </a:r>
              <a:endParaRPr lang="en-US" sz="1300" dirty="0"/>
            </a:p>
          </p:txBody>
        </p:sp>
        <p:grpSp>
          <p:nvGrpSpPr>
            <p:cNvPr id="31" name="Group 30"/>
            <p:cNvGrpSpPr/>
            <p:nvPr/>
          </p:nvGrpSpPr>
          <p:grpSpPr>
            <a:xfrm>
              <a:off x="759354" y="165835"/>
              <a:ext cx="5077389" cy="4212152"/>
              <a:chOff x="670018" y="150758"/>
              <a:chExt cx="4480049" cy="3829229"/>
            </a:xfrm>
          </p:grpSpPr>
          <p:pic>
            <p:nvPicPr>
              <p:cNvPr id="1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719" t="22364" r="38516" b="23824"/>
              <a:stretch/>
            </p:blipFill>
            <p:spPr bwMode="auto">
              <a:xfrm>
                <a:off x="1436192" y="723285"/>
                <a:ext cx="3183433" cy="2753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p:nvPr/>
            </p:nvCxnSpPr>
            <p:spPr>
              <a:xfrm flipV="1">
                <a:off x="2254244" y="437534"/>
                <a:ext cx="0" cy="304914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254244" y="3477734"/>
                <a:ext cx="2602408"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076912" y="150758"/>
                <a:ext cx="267607" cy="363736"/>
              </a:xfrm>
              <a:prstGeom prst="rect">
                <a:avLst/>
              </a:prstGeom>
              <a:noFill/>
            </p:spPr>
            <p:txBody>
              <a:bodyPr wrap="none" rtlCol="0">
                <a:spAutoFit/>
              </a:bodyPr>
              <a:lstStyle/>
              <a:p>
                <a:r>
                  <a:rPr lang="en-US" dirty="0" smtClean="0"/>
                  <a:t>S</a:t>
                </a:r>
                <a:endParaRPr lang="en-US" dirty="0"/>
              </a:p>
            </p:txBody>
          </p:sp>
          <p:sp>
            <p:nvSpPr>
              <p:cNvPr id="16" name="TextBox 15"/>
              <p:cNvSpPr txBox="1"/>
              <p:nvPr/>
            </p:nvSpPr>
            <p:spPr>
              <a:xfrm>
                <a:off x="4876802" y="3293068"/>
                <a:ext cx="273265" cy="363736"/>
              </a:xfrm>
              <a:prstGeom prst="rect">
                <a:avLst/>
              </a:prstGeom>
              <a:noFill/>
            </p:spPr>
            <p:txBody>
              <a:bodyPr wrap="none" rtlCol="0">
                <a:spAutoFit/>
              </a:bodyPr>
              <a:lstStyle/>
              <a:p>
                <a:r>
                  <a:rPr lang="en-US" dirty="0" smtClean="0"/>
                  <a:t>T</a:t>
                </a:r>
                <a:endParaRPr lang="en-US" dirty="0"/>
              </a:p>
            </p:txBody>
          </p:sp>
          <p:sp>
            <p:nvSpPr>
              <p:cNvPr id="17" name="TextBox 16"/>
              <p:cNvSpPr txBox="1"/>
              <p:nvPr/>
            </p:nvSpPr>
            <p:spPr>
              <a:xfrm>
                <a:off x="2782939" y="3728171"/>
                <a:ext cx="1346296" cy="251816"/>
              </a:xfrm>
              <a:prstGeom prst="rect">
                <a:avLst/>
              </a:prstGeom>
              <a:noFill/>
            </p:spPr>
            <p:txBody>
              <a:bodyPr wrap="none" rtlCol="0">
                <a:spAutoFit/>
              </a:bodyPr>
              <a:lstStyle/>
              <a:p>
                <a:r>
                  <a:rPr lang="en-US" sz="1200" b="1" dirty="0"/>
                  <a:t>Daily Temperature ⁰F</a:t>
                </a:r>
                <a:endParaRPr lang="en-US" sz="1200" dirty="0"/>
              </a:p>
            </p:txBody>
          </p:sp>
          <p:sp>
            <p:nvSpPr>
              <p:cNvPr id="18" name="TextBox 17"/>
              <p:cNvSpPr txBox="1"/>
              <p:nvPr/>
            </p:nvSpPr>
            <p:spPr>
              <a:xfrm>
                <a:off x="670018" y="816893"/>
                <a:ext cx="549698" cy="2488282"/>
              </a:xfrm>
              <a:prstGeom prst="rect">
                <a:avLst/>
              </a:prstGeom>
              <a:noFill/>
            </p:spPr>
            <p:txBody>
              <a:bodyPr vert="wordArtVert" wrap="square" rtlCol="0">
                <a:spAutoFit/>
              </a:bodyPr>
              <a:lstStyle/>
              <a:p>
                <a:r>
                  <a:rPr lang="en-US" sz="1200" b="1" dirty="0"/>
                  <a:t>Ice cream</a:t>
                </a:r>
              </a:p>
              <a:p>
                <a:r>
                  <a:rPr lang="en-US" sz="1200" b="1" dirty="0"/>
                  <a:t>Cone Sales</a:t>
                </a:r>
              </a:p>
            </p:txBody>
          </p:sp>
          <p:sp>
            <p:nvSpPr>
              <p:cNvPr id="19" name="TextBox 18"/>
              <p:cNvSpPr txBox="1"/>
              <p:nvPr/>
            </p:nvSpPr>
            <p:spPr>
              <a:xfrm>
                <a:off x="2009347" y="3398511"/>
                <a:ext cx="2917796" cy="383050"/>
              </a:xfrm>
              <a:prstGeom prst="rect">
                <a:avLst/>
              </a:prstGeom>
              <a:noFill/>
            </p:spPr>
            <p:txBody>
              <a:bodyPr wrap="none" rtlCol="0">
                <a:spAutoFit/>
              </a:bodyPr>
              <a:lstStyle/>
              <a:p>
                <a:r>
                  <a:rPr lang="en-US" sz="1800" b="1" dirty="0" smtClean="0"/>
                  <a:t>0</a:t>
                </a:r>
                <a:r>
                  <a:rPr lang="en-US" sz="1100" b="1" dirty="0"/>
                  <a:t>     10 20  30  40 </a:t>
                </a:r>
                <a:r>
                  <a:rPr lang="en-US" sz="1100" b="1" dirty="0" smtClean="0"/>
                  <a:t> 50  </a:t>
                </a:r>
                <a:r>
                  <a:rPr lang="en-US" sz="1100" b="1" dirty="0"/>
                  <a:t>60  70  80  90 100    </a:t>
                </a:r>
                <a:r>
                  <a:rPr lang="en-US" sz="1100" b="1" dirty="0" smtClean="0"/>
                  <a:t>120</a:t>
                </a:r>
                <a:endParaRPr lang="en-US" sz="1100" b="1" dirty="0"/>
              </a:p>
            </p:txBody>
          </p:sp>
          <p:sp>
            <p:nvSpPr>
              <p:cNvPr id="20" name="TextBox 19"/>
              <p:cNvSpPr txBox="1"/>
              <p:nvPr/>
            </p:nvSpPr>
            <p:spPr>
              <a:xfrm>
                <a:off x="1776586" y="591510"/>
                <a:ext cx="506092" cy="2848937"/>
              </a:xfrm>
              <a:prstGeom prst="rect">
                <a:avLst/>
              </a:prstGeom>
              <a:noFill/>
            </p:spPr>
            <p:txBody>
              <a:bodyPr vert="horz" wrap="square" rtlCol="0">
                <a:spAutoFit/>
              </a:bodyPr>
              <a:lstStyle/>
              <a:p>
                <a:pPr algn="r"/>
                <a:r>
                  <a:rPr lang="en-US" sz="1150" b="1" dirty="0"/>
                  <a:t>80</a:t>
                </a:r>
              </a:p>
              <a:p>
                <a:pPr algn="r"/>
                <a:r>
                  <a:rPr lang="en-US" sz="1150" b="1" dirty="0"/>
                  <a:t>75</a:t>
                </a:r>
              </a:p>
              <a:p>
                <a:pPr algn="r"/>
                <a:r>
                  <a:rPr lang="en-US" sz="1150" b="1" dirty="0"/>
                  <a:t>70</a:t>
                </a:r>
              </a:p>
              <a:p>
                <a:pPr algn="r"/>
                <a:r>
                  <a:rPr lang="en-US" sz="1150" b="1" dirty="0"/>
                  <a:t>65</a:t>
                </a:r>
              </a:p>
              <a:p>
                <a:pPr algn="r"/>
                <a:r>
                  <a:rPr lang="en-US" sz="1150" b="1" dirty="0"/>
                  <a:t>60</a:t>
                </a:r>
              </a:p>
              <a:p>
                <a:pPr algn="r"/>
                <a:r>
                  <a:rPr lang="en-US" sz="1150" b="1" dirty="0"/>
                  <a:t>55</a:t>
                </a:r>
              </a:p>
              <a:p>
                <a:pPr algn="r"/>
                <a:r>
                  <a:rPr lang="en-US" sz="1150" b="1" dirty="0"/>
                  <a:t>50</a:t>
                </a:r>
              </a:p>
              <a:p>
                <a:pPr algn="r"/>
                <a:r>
                  <a:rPr lang="en-US" sz="1150" b="1" dirty="0"/>
                  <a:t>45</a:t>
                </a:r>
              </a:p>
              <a:p>
                <a:pPr algn="r"/>
                <a:r>
                  <a:rPr lang="en-US" sz="1150" b="1" dirty="0"/>
                  <a:t>40</a:t>
                </a:r>
              </a:p>
              <a:p>
                <a:pPr algn="r"/>
                <a:r>
                  <a:rPr lang="en-US" sz="1150" b="1" dirty="0"/>
                  <a:t>35</a:t>
                </a:r>
              </a:p>
              <a:p>
                <a:pPr algn="r"/>
                <a:r>
                  <a:rPr lang="en-US" sz="1150" b="1" dirty="0" smtClean="0"/>
                  <a:t>30</a:t>
                </a:r>
              </a:p>
              <a:p>
                <a:pPr algn="r"/>
                <a:r>
                  <a:rPr lang="en-US" sz="1150" b="1" dirty="0" smtClean="0"/>
                  <a:t> </a:t>
                </a:r>
                <a:r>
                  <a:rPr lang="en-US" sz="1150" b="1" dirty="0"/>
                  <a:t>25 </a:t>
                </a:r>
                <a:r>
                  <a:rPr lang="en-US" sz="1150" b="1" dirty="0" smtClean="0"/>
                  <a:t>20</a:t>
                </a:r>
              </a:p>
              <a:p>
                <a:pPr algn="r"/>
                <a:r>
                  <a:rPr lang="en-US" sz="1150" b="1" dirty="0" smtClean="0"/>
                  <a:t> </a:t>
                </a:r>
                <a:r>
                  <a:rPr lang="en-US" sz="1150" b="1" dirty="0"/>
                  <a:t>15 10</a:t>
                </a:r>
              </a:p>
            </p:txBody>
          </p:sp>
          <p:sp>
            <p:nvSpPr>
              <p:cNvPr id="24" name="Rectangle 23"/>
              <p:cNvSpPr/>
              <p:nvPr/>
            </p:nvSpPr>
            <p:spPr>
              <a:xfrm>
                <a:off x="1263562" y="3511034"/>
                <a:ext cx="826301" cy="251817"/>
              </a:xfrm>
              <a:prstGeom prst="rect">
                <a:avLst/>
              </a:prstGeom>
            </p:spPr>
            <p:txBody>
              <a:bodyPr wrap="none">
                <a:spAutoFit/>
              </a:bodyPr>
              <a:lstStyle/>
              <a:p>
                <a:r>
                  <a:rPr lang="en-US" sz="1200" b="1" dirty="0"/>
                  <a:t>-40 -30 -20  </a:t>
                </a:r>
                <a:endParaRPr lang="en-US" sz="1200" dirty="0"/>
              </a:p>
            </p:txBody>
          </p:sp>
          <p:cxnSp>
            <p:nvCxnSpPr>
              <p:cNvPr id="26" name="Straight Connector 25"/>
              <p:cNvCxnSpPr/>
              <p:nvPr/>
            </p:nvCxnSpPr>
            <p:spPr>
              <a:xfrm flipH="1">
                <a:off x="1855245" y="732159"/>
                <a:ext cx="2765579" cy="2733609"/>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4595247" y="712976"/>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1834995" y="3442321"/>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Rectangle 34"/>
            <p:cNvSpPr/>
            <p:nvPr/>
          </p:nvSpPr>
          <p:spPr>
            <a:xfrm>
              <a:off x="140336" y="4568191"/>
              <a:ext cx="7502525" cy="5076180"/>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grpSp>
      <p:grpSp>
        <p:nvGrpSpPr>
          <p:cNvPr id="3" name="Group 2"/>
          <p:cNvGrpSpPr/>
          <p:nvPr/>
        </p:nvGrpSpPr>
        <p:grpSpPr>
          <a:xfrm>
            <a:off x="759354" y="8815676"/>
            <a:ext cx="6008915" cy="755632"/>
            <a:chOff x="759354" y="9294948"/>
            <a:chExt cx="6008915" cy="755632"/>
          </a:xfrm>
        </p:grpSpPr>
        <p:sp>
          <p:nvSpPr>
            <p:cNvPr id="27" name="TextBox 26"/>
            <p:cNvSpPr txBox="1"/>
            <p:nvPr/>
          </p:nvSpPr>
          <p:spPr>
            <a:xfrm>
              <a:off x="759354" y="9296527"/>
              <a:ext cx="2533359" cy="754053"/>
            </a:xfrm>
            <a:prstGeom prst="rect">
              <a:avLst/>
            </a:prstGeom>
            <a:solidFill>
              <a:schemeClr val="bg1">
                <a:lumMod val="85000"/>
              </a:schemeClr>
            </a:solid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28" name="TextBox 27"/>
            <p:cNvSpPr txBox="1"/>
            <p:nvPr/>
          </p:nvSpPr>
          <p:spPr>
            <a:xfrm>
              <a:off x="3254000" y="9294948"/>
              <a:ext cx="3514269" cy="754053"/>
            </a:xfrm>
            <a:prstGeom prst="rect">
              <a:avLst/>
            </a:prstGeom>
            <a:solidFill>
              <a:schemeClr val="bg1">
                <a:lumMod val="85000"/>
              </a:schemeClr>
            </a:solid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sp>
          <p:nvSpPr>
            <p:cNvPr id="32" name="Oval 31"/>
            <p:cNvSpPr/>
            <p:nvPr/>
          </p:nvSpPr>
          <p:spPr>
            <a:xfrm>
              <a:off x="891886" y="964729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33" name="Oval 32"/>
            <p:cNvSpPr/>
            <p:nvPr/>
          </p:nvSpPr>
          <p:spPr>
            <a:xfrm>
              <a:off x="891886" y="986500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34" name="Oval 33"/>
            <p:cNvSpPr/>
            <p:nvPr/>
          </p:nvSpPr>
          <p:spPr>
            <a:xfrm>
              <a:off x="3382554" y="9639548"/>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44" name="Oval 43"/>
            <p:cNvSpPr/>
            <p:nvPr/>
          </p:nvSpPr>
          <p:spPr>
            <a:xfrm>
              <a:off x="3382554" y="985725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sp>
        <p:nvSpPr>
          <p:cNvPr id="38" name="Rectangle 37"/>
          <p:cNvSpPr/>
          <p:nvPr/>
        </p:nvSpPr>
        <p:spPr>
          <a:xfrm>
            <a:off x="7200900" y="5729288"/>
            <a:ext cx="571500" cy="1450820"/>
          </a:xfrm>
          <a:prstGeom prst="rect">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Writing Practice</a:t>
            </a:r>
            <a:endParaRPr lang="en-US" sz="1100" b="1" spc="-300" dirty="0"/>
          </a:p>
        </p:txBody>
      </p:sp>
      <p:sp>
        <p:nvSpPr>
          <p:cNvPr id="9" name="Slide Number Placeholder 8"/>
          <p:cNvSpPr>
            <a:spLocks noGrp="1"/>
          </p:cNvSpPr>
          <p:nvPr>
            <p:ph type="sldNum" sz="quarter" idx="12"/>
          </p:nvPr>
        </p:nvSpPr>
        <p:spPr/>
        <p:txBody>
          <a:bodyPr/>
          <a:lstStyle/>
          <a:p>
            <a:fld id="{BFF117EF-9718-4423-89B7-490956680319}" type="slidenum">
              <a:rPr lang="en-US" smtClean="0"/>
              <a:pPr/>
              <a:t>85</a:t>
            </a:fld>
            <a:endParaRPr lang="en-US"/>
          </a:p>
        </p:txBody>
      </p:sp>
    </p:spTree>
    <p:extLst>
      <p:ext uri="{BB962C8B-B14F-4D97-AF65-F5344CB8AC3E}">
        <p14:creationId xmlns:p14="http://schemas.microsoft.com/office/powerpoint/2010/main" val="218677898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629711" y="472324"/>
            <a:ext cx="6558733" cy="8236051"/>
            <a:chOff x="140334" y="165835"/>
            <a:chExt cx="7502527" cy="9421205"/>
          </a:xfrm>
        </p:grpSpPr>
        <p:sp>
          <p:nvSpPr>
            <p:cNvPr id="2" name="Rectangle 1"/>
            <p:cNvSpPr/>
            <p:nvPr/>
          </p:nvSpPr>
          <p:spPr>
            <a:xfrm>
              <a:off x="140334" y="4577978"/>
              <a:ext cx="7502525" cy="304699"/>
            </a:xfrm>
            <a:prstGeom prst="rect">
              <a:avLst/>
            </a:prstGeom>
          </p:spPr>
          <p:txBody>
            <a:bodyPr wrap="square" lIns="101882" tIns="50941" rIns="101882" bIns="50941">
              <a:spAutoFit/>
            </a:bodyPr>
            <a:lstStyle/>
            <a:p>
              <a:r>
                <a:rPr lang="en-US" sz="1300" b="1" dirty="0">
                  <a:effectLst>
                    <a:glow rad="101600">
                      <a:schemeClr val="bg1">
                        <a:lumMod val="85000"/>
                        <a:alpha val="40000"/>
                      </a:schemeClr>
                    </a:glow>
                  </a:effectLst>
                </a:rPr>
                <a:t>Explain the above graph.  If no electric is used for the month, is the customer still billed?  Why?</a:t>
              </a:r>
              <a:endParaRPr lang="en-US" sz="1300" dirty="0"/>
            </a:p>
          </p:txBody>
        </p:sp>
        <p:grpSp>
          <p:nvGrpSpPr>
            <p:cNvPr id="4" name="Group 30"/>
            <p:cNvGrpSpPr/>
            <p:nvPr/>
          </p:nvGrpSpPr>
          <p:grpSpPr>
            <a:xfrm>
              <a:off x="705379" y="165835"/>
              <a:ext cx="5055799" cy="4258783"/>
              <a:chOff x="1479643" y="150758"/>
              <a:chExt cx="4460999" cy="3871619"/>
            </a:xfrm>
          </p:grpSpPr>
          <p:sp>
            <p:nvSpPr>
              <p:cNvPr id="19" name="TextBox 18"/>
              <p:cNvSpPr txBox="1"/>
              <p:nvPr/>
            </p:nvSpPr>
            <p:spPr>
              <a:xfrm>
                <a:off x="1967985" y="3379385"/>
                <a:ext cx="3805735" cy="480089"/>
              </a:xfrm>
              <a:prstGeom prst="rect">
                <a:avLst/>
              </a:prstGeom>
              <a:noFill/>
            </p:spPr>
            <p:txBody>
              <a:bodyPr wrap="none" rtlCol="0">
                <a:spAutoFit/>
              </a:bodyPr>
              <a:lstStyle/>
              <a:p>
                <a:r>
                  <a:rPr lang="en-US" sz="2400" b="1" dirty="0" smtClean="0"/>
                  <a:t>0</a:t>
                </a:r>
                <a:r>
                  <a:rPr lang="en-US" sz="1100" b="1" dirty="0"/>
                  <a:t>          200      400      600      800    1000    1200    1400    1600</a:t>
                </a:r>
              </a:p>
            </p:txBody>
          </p:sp>
          <p:pic>
            <p:nvPicPr>
              <p:cNvPr id="1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719" t="22364" r="38516" b="23824"/>
              <a:stretch/>
            </p:blipFill>
            <p:spPr bwMode="auto">
              <a:xfrm>
                <a:off x="2224790" y="717534"/>
                <a:ext cx="3183433" cy="2753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p:nvPr/>
            </p:nvCxnSpPr>
            <p:spPr>
              <a:xfrm flipV="1">
                <a:off x="2226767" y="437535"/>
                <a:ext cx="0" cy="304914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2226767" y="3467100"/>
                <a:ext cx="3392983" cy="1063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076912" y="150758"/>
                <a:ext cx="277509" cy="363736"/>
              </a:xfrm>
              <a:prstGeom prst="rect">
                <a:avLst/>
              </a:prstGeom>
              <a:noFill/>
            </p:spPr>
            <p:txBody>
              <a:bodyPr wrap="none" rtlCol="0">
                <a:spAutoFit/>
              </a:bodyPr>
              <a:lstStyle/>
              <a:p>
                <a:r>
                  <a:rPr lang="en-US" dirty="0" smtClean="0"/>
                  <a:t>$</a:t>
                </a:r>
                <a:endParaRPr lang="en-US" dirty="0"/>
              </a:p>
            </p:txBody>
          </p:sp>
          <p:sp>
            <p:nvSpPr>
              <p:cNvPr id="16" name="TextBox 15"/>
              <p:cNvSpPr txBox="1"/>
              <p:nvPr/>
            </p:nvSpPr>
            <p:spPr>
              <a:xfrm>
                <a:off x="5667377" y="3293068"/>
                <a:ext cx="273265" cy="363736"/>
              </a:xfrm>
              <a:prstGeom prst="rect">
                <a:avLst/>
              </a:prstGeom>
              <a:noFill/>
            </p:spPr>
            <p:txBody>
              <a:bodyPr wrap="none" rtlCol="0">
                <a:spAutoFit/>
              </a:bodyPr>
              <a:lstStyle/>
              <a:p>
                <a:r>
                  <a:rPr lang="en-US" dirty="0" smtClean="0"/>
                  <a:t>E</a:t>
                </a:r>
                <a:endParaRPr lang="en-US" dirty="0"/>
              </a:p>
            </p:txBody>
          </p:sp>
          <p:sp>
            <p:nvSpPr>
              <p:cNvPr id="17" name="TextBox 16"/>
              <p:cNvSpPr txBox="1"/>
              <p:nvPr/>
            </p:nvSpPr>
            <p:spPr>
              <a:xfrm>
                <a:off x="2933698" y="3770560"/>
                <a:ext cx="1790932" cy="251817"/>
              </a:xfrm>
              <a:prstGeom prst="rect">
                <a:avLst/>
              </a:prstGeom>
              <a:noFill/>
            </p:spPr>
            <p:txBody>
              <a:bodyPr wrap="none" rtlCol="0">
                <a:spAutoFit/>
              </a:bodyPr>
              <a:lstStyle/>
              <a:p>
                <a:r>
                  <a:rPr lang="en-US" sz="1200" b="1" dirty="0"/>
                  <a:t>Monthly Electric Usage  KWh</a:t>
                </a:r>
                <a:endParaRPr lang="en-US" sz="1200" dirty="0"/>
              </a:p>
            </p:txBody>
          </p:sp>
          <p:sp>
            <p:nvSpPr>
              <p:cNvPr id="18" name="TextBox 17"/>
              <p:cNvSpPr txBox="1"/>
              <p:nvPr/>
            </p:nvSpPr>
            <p:spPr>
              <a:xfrm>
                <a:off x="1479643" y="1378867"/>
                <a:ext cx="407593" cy="1800477"/>
              </a:xfrm>
              <a:prstGeom prst="rect">
                <a:avLst/>
              </a:prstGeom>
              <a:noFill/>
            </p:spPr>
            <p:txBody>
              <a:bodyPr vert="wordArtVert" wrap="square" rtlCol="0">
                <a:spAutoFit/>
              </a:bodyPr>
              <a:lstStyle/>
              <a:p>
                <a:r>
                  <a:rPr lang="en-US" sz="1200" b="1" dirty="0" smtClean="0"/>
                  <a:t>Cost </a:t>
                </a:r>
                <a:r>
                  <a:rPr lang="en-US" sz="1200" b="1" dirty="0"/>
                  <a:t>$</a:t>
                </a:r>
              </a:p>
            </p:txBody>
          </p:sp>
          <p:sp>
            <p:nvSpPr>
              <p:cNvPr id="20" name="TextBox 19"/>
              <p:cNvSpPr txBox="1"/>
              <p:nvPr/>
            </p:nvSpPr>
            <p:spPr>
              <a:xfrm>
                <a:off x="1776586" y="605665"/>
                <a:ext cx="506092" cy="2856528"/>
              </a:xfrm>
              <a:prstGeom prst="rect">
                <a:avLst/>
              </a:prstGeom>
              <a:noFill/>
            </p:spPr>
            <p:txBody>
              <a:bodyPr vert="horz" wrap="square" rtlCol="0">
                <a:spAutoFit/>
              </a:bodyPr>
              <a:lstStyle/>
              <a:p>
                <a:pPr algn="r"/>
                <a:r>
                  <a:rPr lang="en-US" sz="1150" b="1" dirty="0"/>
                  <a:t>150</a:t>
                </a:r>
              </a:p>
              <a:p>
                <a:pPr algn="r"/>
                <a:r>
                  <a:rPr lang="en-US" sz="1150" b="1" dirty="0"/>
                  <a:t>140</a:t>
                </a:r>
              </a:p>
              <a:p>
                <a:pPr algn="r"/>
                <a:r>
                  <a:rPr lang="en-US" sz="1150" b="1" dirty="0"/>
                  <a:t>130</a:t>
                </a:r>
              </a:p>
              <a:p>
                <a:pPr algn="r"/>
                <a:r>
                  <a:rPr lang="en-US" sz="1150" b="1" dirty="0"/>
                  <a:t>120</a:t>
                </a:r>
              </a:p>
              <a:p>
                <a:pPr algn="r"/>
                <a:r>
                  <a:rPr lang="en-US" sz="1150" b="1" dirty="0"/>
                  <a:t>110</a:t>
                </a:r>
              </a:p>
              <a:p>
                <a:pPr algn="r"/>
                <a:r>
                  <a:rPr lang="en-US" sz="1150" b="1" dirty="0"/>
                  <a:t>100</a:t>
                </a:r>
              </a:p>
              <a:p>
                <a:pPr algn="r"/>
                <a:r>
                  <a:rPr lang="en-US" sz="1150" b="1" dirty="0"/>
                  <a:t>90</a:t>
                </a:r>
              </a:p>
              <a:p>
                <a:pPr algn="r"/>
                <a:r>
                  <a:rPr lang="en-US" sz="1150" b="1" dirty="0"/>
                  <a:t>80</a:t>
                </a:r>
              </a:p>
              <a:p>
                <a:pPr algn="r"/>
                <a:r>
                  <a:rPr lang="en-US" sz="1150" b="1" dirty="0"/>
                  <a:t>70</a:t>
                </a:r>
              </a:p>
              <a:p>
                <a:pPr algn="r"/>
                <a:r>
                  <a:rPr lang="en-US" sz="1150" b="1" dirty="0"/>
                  <a:t>60</a:t>
                </a:r>
              </a:p>
              <a:p>
                <a:pPr algn="r"/>
                <a:r>
                  <a:rPr lang="en-US" sz="1150" b="1" dirty="0" smtClean="0"/>
                  <a:t>50</a:t>
                </a:r>
              </a:p>
              <a:p>
                <a:pPr algn="r"/>
                <a:r>
                  <a:rPr lang="en-US" sz="1150" b="1" dirty="0" smtClean="0"/>
                  <a:t> </a:t>
                </a:r>
                <a:r>
                  <a:rPr lang="en-US" sz="1150" b="1" dirty="0"/>
                  <a:t>40</a:t>
                </a:r>
              </a:p>
              <a:p>
                <a:pPr algn="r"/>
                <a:r>
                  <a:rPr lang="en-US" sz="1150" b="1" dirty="0" smtClean="0"/>
                  <a:t>30</a:t>
                </a:r>
              </a:p>
              <a:p>
                <a:pPr algn="r"/>
                <a:r>
                  <a:rPr lang="en-US" sz="1150" b="1" dirty="0" smtClean="0"/>
                  <a:t> </a:t>
                </a:r>
                <a:r>
                  <a:rPr lang="en-US" sz="1150" b="1" dirty="0"/>
                  <a:t>20 10</a:t>
                </a:r>
              </a:p>
            </p:txBody>
          </p:sp>
          <p:cxnSp>
            <p:nvCxnSpPr>
              <p:cNvPr id="26" name="Straight Connector 25"/>
              <p:cNvCxnSpPr>
                <a:endCxn id="30" idx="3"/>
              </p:cNvCxnSpPr>
              <p:nvPr/>
            </p:nvCxnSpPr>
            <p:spPr>
              <a:xfrm flipH="1">
                <a:off x="2209751" y="655608"/>
                <a:ext cx="3277009" cy="2727971"/>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4595247" y="1345586"/>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2203056" y="3344555"/>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32"/>
            <p:cNvSpPr/>
            <p:nvPr/>
          </p:nvSpPr>
          <p:spPr>
            <a:xfrm>
              <a:off x="237490" y="8991721"/>
              <a:ext cx="7297421" cy="595319"/>
            </a:xfrm>
            <a:prstGeom prst="rect">
              <a:avLst/>
            </a:prstGeom>
          </p:spPr>
          <p:txBody>
            <a:bodyPr wrap="square" lIns="101882" tIns="50941" rIns="101882" bIns="50941">
              <a:spAutoFit/>
            </a:bodyPr>
            <a:lstStyle/>
            <a:p>
              <a:r>
                <a:rPr lang="en-US" sz="1600" b="1" dirty="0">
                  <a:effectLst>
                    <a:glow rad="101600">
                      <a:schemeClr val="bg1">
                        <a:lumMod val="85000"/>
                        <a:alpha val="40000"/>
                      </a:schemeClr>
                    </a:glow>
                  </a:effectLst>
                </a:rPr>
                <a:t>Suppose the minimum monthly charge is raised $10 per month.  Graph the new line above.</a:t>
              </a:r>
              <a:endParaRPr lang="en-US" sz="1600" dirty="0"/>
            </a:p>
          </p:txBody>
        </p:sp>
        <p:sp>
          <p:nvSpPr>
            <p:cNvPr id="34" name="Rectangle 33"/>
            <p:cNvSpPr/>
            <p:nvPr/>
          </p:nvSpPr>
          <p:spPr>
            <a:xfrm>
              <a:off x="140336" y="4568191"/>
              <a:ext cx="7502525" cy="4423530"/>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grpSp>
      <p:grpSp>
        <p:nvGrpSpPr>
          <p:cNvPr id="35" name="Group 34"/>
          <p:cNvGrpSpPr/>
          <p:nvPr/>
        </p:nvGrpSpPr>
        <p:grpSpPr>
          <a:xfrm>
            <a:off x="759354" y="8776615"/>
            <a:ext cx="6008915" cy="755632"/>
            <a:chOff x="759354" y="9294948"/>
            <a:chExt cx="6008915" cy="755632"/>
          </a:xfrm>
        </p:grpSpPr>
        <p:sp>
          <p:nvSpPr>
            <p:cNvPr id="36" name="TextBox 35"/>
            <p:cNvSpPr txBox="1"/>
            <p:nvPr/>
          </p:nvSpPr>
          <p:spPr>
            <a:xfrm>
              <a:off x="759354" y="9296527"/>
              <a:ext cx="2533359" cy="754053"/>
            </a:xfrm>
            <a:prstGeom prst="rect">
              <a:avLst/>
            </a:prstGeom>
            <a:solidFill>
              <a:schemeClr val="bg1">
                <a:lumMod val="85000"/>
              </a:schemeClr>
            </a:solid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37" name="TextBox 36"/>
            <p:cNvSpPr txBox="1"/>
            <p:nvPr/>
          </p:nvSpPr>
          <p:spPr>
            <a:xfrm>
              <a:off x="3254000" y="9294948"/>
              <a:ext cx="3514269" cy="754053"/>
            </a:xfrm>
            <a:prstGeom prst="rect">
              <a:avLst/>
            </a:prstGeom>
            <a:solidFill>
              <a:schemeClr val="bg1">
                <a:lumMod val="85000"/>
              </a:schemeClr>
            </a:solid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sp>
          <p:nvSpPr>
            <p:cNvPr id="38" name="Oval 37"/>
            <p:cNvSpPr/>
            <p:nvPr/>
          </p:nvSpPr>
          <p:spPr>
            <a:xfrm>
              <a:off x="891886" y="964729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39" name="Oval 38"/>
            <p:cNvSpPr/>
            <p:nvPr/>
          </p:nvSpPr>
          <p:spPr>
            <a:xfrm>
              <a:off x="891886" y="986500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40" name="Oval 39"/>
            <p:cNvSpPr/>
            <p:nvPr/>
          </p:nvSpPr>
          <p:spPr>
            <a:xfrm>
              <a:off x="3382554" y="9639548"/>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41" name="Oval 40"/>
            <p:cNvSpPr/>
            <p:nvPr/>
          </p:nvSpPr>
          <p:spPr>
            <a:xfrm>
              <a:off x="3382554" y="985725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sp>
        <p:nvSpPr>
          <p:cNvPr id="31" name="Rectangle 30"/>
          <p:cNvSpPr/>
          <p:nvPr/>
        </p:nvSpPr>
        <p:spPr>
          <a:xfrm>
            <a:off x="-15917" y="5729288"/>
            <a:ext cx="571500" cy="1450820"/>
          </a:xfrm>
          <a:prstGeom prst="rect">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Writing Practice</a:t>
            </a:r>
            <a:endParaRPr lang="en-US" sz="1100" b="1" spc="-300" dirty="0"/>
          </a:p>
        </p:txBody>
      </p:sp>
      <p:sp>
        <p:nvSpPr>
          <p:cNvPr id="9" name="Slide Number Placeholder 8"/>
          <p:cNvSpPr>
            <a:spLocks noGrp="1"/>
          </p:cNvSpPr>
          <p:nvPr>
            <p:ph type="sldNum" sz="quarter" idx="12"/>
          </p:nvPr>
        </p:nvSpPr>
        <p:spPr/>
        <p:txBody>
          <a:bodyPr/>
          <a:lstStyle/>
          <a:p>
            <a:fld id="{BFF117EF-9718-4423-89B7-490956680319}" type="slidenum">
              <a:rPr lang="en-US" smtClean="0"/>
              <a:pPr/>
              <a:t>86</a:t>
            </a:fld>
            <a:endParaRPr lang="en-US"/>
          </a:p>
        </p:txBody>
      </p:sp>
    </p:spTree>
    <p:extLst>
      <p:ext uri="{BB962C8B-B14F-4D97-AF65-F5344CB8AC3E}">
        <p14:creationId xmlns:p14="http://schemas.microsoft.com/office/powerpoint/2010/main" val="101550282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518731" y="919498"/>
            <a:ext cx="6629178" cy="8522254"/>
            <a:chOff x="518731" y="1050878"/>
            <a:chExt cx="6629178" cy="8522254"/>
          </a:xfrm>
        </p:grpSpPr>
        <p:sp>
          <p:nvSpPr>
            <p:cNvPr id="2" name="Rectangle 1"/>
            <p:cNvSpPr/>
            <p:nvPr/>
          </p:nvSpPr>
          <p:spPr>
            <a:xfrm>
              <a:off x="3446338" y="5405299"/>
              <a:ext cx="3575183" cy="432487"/>
            </a:xfrm>
            <a:prstGeom prst="rect">
              <a:avLst/>
            </a:prstGeom>
          </p:spPr>
          <p:txBody>
            <a:bodyPr wrap="square" lIns="101882" tIns="50941" rIns="101882" bIns="50941">
              <a:spAutoFit/>
            </a:bodyPr>
            <a:lstStyle/>
            <a:p>
              <a:r>
                <a:rPr lang="en-US" sz="1300" b="1" dirty="0">
                  <a:effectLst>
                    <a:glow rad="101600">
                      <a:schemeClr val="bg1">
                        <a:lumMod val="85000"/>
                        <a:alpha val="40000"/>
                      </a:schemeClr>
                    </a:glow>
                  </a:effectLst>
                </a:rPr>
                <a:t>Explain the graphs.  What happened to Napoleon’s Army on the return march from Moscow?</a:t>
              </a:r>
              <a:endParaRPr lang="en-US" sz="1300" dirty="0"/>
            </a:p>
          </p:txBody>
        </p:sp>
        <p:pic>
          <p:nvPicPr>
            <p:cNvPr id="29698" name="Picture 2" descr="http://www.datavis.ca/gallery/minard/minard-odt.jpg"/>
            <p:cNvPicPr>
              <a:picLocks noChangeAspect="1" noChangeArrowheads="1"/>
            </p:cNvPicPr>
            <p:nvPr/>
          </p:nvPicPr>
          <p:blipFill>
            <a:blip r:embed="rId3" cstate="print"/>
            <a:srcRect l="3302" t="2974" r="3767" b="14125"/>
            <a:stretch>
              <a:fillRect/>
            </a:stretch>
          </p:blipFill>
          <p:spPr bwMode="auto">
            <a:xfrm>
              <a:off x="652423" y="1050878"/>
              <a:ext cx="6495486" cy="4354422"/>
            </a:xfrm>
            <a:prstGeom prst="rect">
              <a:avLst/>
            </a:prstGeom>
            <a:noFill/>
          </p:spPr>
        </p:pic>
        <p:grpSp>
          <p:nvGrpSpPr>
            <p:cNvPr id="40" name="Group 39"/>
            <p:cNvGrpSpPr/>
            <p:nvPr/>
          </p:nvGrpSpPr>
          <p:grpSpPr>
            <a:xfrm>
              <a:off x="569127" y="6919576"/>
              <a:ext cx="2847949" cy="2653556"/>
              <a:chOff x="582438" y="5921741"/>
              <a:chExt cx="2950675" cy="2832582"/>
            </a:xfrm>
          </p:grpSpPr>
          <p:grpSp>
            <p:nvGrpSpPr>
              <p:cNvPr id="4" name="Group 30"/>
              <p:cNvGrpSpPr/>
              <p:nvPr/>
            </p:nvGrpSpPr>
            <p:grpSpPr>
              <a:xfrm>
                <a:off x="582438" y="6053356"/>
                <a:ext cx="2950675" cy="2700967"/>
                <a:chOff x="1581250" y="855301"/>
                <a:chExt cx="3574487" cy="3271997"/>
              </a:xfrm>
            </p:grpSpPr>
            <p:sp>
              <p:nvSpPr>
                <p:cNvPr id="19" name="TextBox 18"/>
                <p:cNvSpPr txBox="1"/>
                <p:nvPr/>
              </p:nvSpPr>
              <p:spPr>
                <a:xfrm>
                  <a:off x="2276937" y="3442388"/>
                  <a:ext cx="2233660" cy="338300"/>
                </a:xfrm>
                <a:prstGeom prst="rect">
                  <a:avLst/>
                </a:prstGeom>
                <a:noFill/>
              </p:spPr>
              <p:txBody>
                <a:bodyPr wrap="none" rtlCol="0">
                  <a:spAutoFit/>
                </a:bodyPr>
                <a:lstStyle/>
                <a:p>
                  <a:r>
                    <a:rPr lang="en-US" sz="1100" b="1" dirty="0"/>
                    <a:t>5  10      20     30      40     </a:t>
                  </a:r>
                  <a:r>
                    <a:rPr lang="en-US" sz="1100" b="1" dirty="0" smtClean="0"/>
                    <a:t>50</a:t>
                  </a:r>
                  <a:endParaRPr lang="en-US" sz="1100" b="1" dirty="0"/>
                </a:p>
              </p:txBody>
            </p:sp>
            <p:pic>
              <p:nvPicPr>
                <p:cNvPr id="1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719" t="35986" r="53454" b="23824"/>
                <a:stretch/>
              </p:blipFill>
              <p:spPr bwMode="auto">
                <a:xfrm>
                  <a:off x="2224790" y="1414665"/>
                  <a:ext cx="2227889" cy="2056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p:nvPr/>
              </p:nvCxnSpPr>
              <p:spPr>
                <a:xfrm flipV="1">
                  <a:off x="2226767" y="1206968"/>
                  <a:ext cx="0" cy="227971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226767" y="3477734"/>
                  <a:ext cx="256053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044330" y="855301"/>
                  <a:ext cx="356739" cy="440636"/>
                </a:xfrm>
                <a:prstGeom prst="rect">
                  <a:avLst/>
                </a:prstGeom>
                <a:noFill/>
              </p:spPr>
              <p:txBody>
                <a:bodyPr wrap="none" rtlCol="0">
                  <a:spAutoFit/>
                </a:bodyPr>
                <a:lstStyle/>
                <a:p>
                  <a:r>
                    <a:rPr lang="en-US" dirty="0" smtClean="0"/>
                    <a:t>A</a:t>
                  </a:r>
                  <a:endParaRPr lang="en-US" dirty="0"/>
                </a:p>
              </p:txBody>
            </p:sp>
            <p:sp>
              <p:nvSpPr>
                <p:cNvPr id="16" name="TextBox 15"/>
                <p:cNvSpPr txBox="1"/>
                <p:nvPr/>
              </p:nvSpPr>
              <p:spPr>
                <a:xfrm>
                  <a:off x="4790432" y="3293068"/>
                  <a:ext cx="365305" cy="440636"/>
                </a:xfrm>
                <a:prstGeom prst="rect">
                  <a:avLst/>
                </a:prstGeom>
                <a:noFill/>
              </p:spPr>
              <p:txBody>
                <a:bodyPr wrap="none" rtlCol="0">
                  <a:spAutoFit/>
                </a:bodyPr>
                <a:lstStyle/>
                <a:p>
                  <a:r>
                    <a:rPr lang="en-US" dirty="0" smtClean="0"/>
                    <a:t>D</a:t>
                  </a:r>
                  <a:endParaRPr lang="en-US" dirty="0"/>
                </a:p>
              </p:txBody>
            </p:sp>
            <p:sp>
              <p:nvSpPr>
                <p:cNvPr id="17" name="TextBox 16"/>
                <p:cNvSpPr txBox="1"/>
                <p:nvPr/>
              </p:nvSpPr>
              <p:spPr>
                <a:xfrm>
                  <a:off x="2171045" y="3798947"/>
                  <a:ext cx="2551548" cy="328351"/>
                </a:xfrm>
                <a:prstGeom prst="rect">
                  <a:avLst/>
                </a:prstGeom>
                <a:noFill/>
              </p:spPr>
              <p:txBody>
                <a:bodyPr wrap="none" rtlCol="0">
                  <a:spAutoFit/>
                </a:bodyPr>
                <a:lstStyle/>
                <a:p>
                  <a:r>
                    <a:rPr lang="en-US" sz="1050" b="1" dirty="0">
                      <a:latin typeface="Calibri"/>
                    </a:rPr>
                    <a:t>№ Days Marched Below Freezing</a:t>
                  </a:r>
                  <a:endParaRPr lang="en-US" sz="1050" dirty="0"/>
                </a:p>
              </p:txBody>
            </p:sp>
            <p:sp>
              <p:nvSpPr>
                <p:cNvPr id="18" name="TextBox 17"/>
                <p:cNvSpPr txBox="1"/>
                <p:nvPr/>
              </p:nvSpPr>
              <p:spPr>
                <a:xfrm rot="16200000">
                  <a:off x="705123" y="2178843"/>
                  <a:ext cx="2080604" cy="328349"/>
                </a:xfrm>
                <a:prstGeom prst="rect">
                  <a:avLst/>
                </a:prstGeom>
                <a:noFill/>
              </p:spPr>
              <p:txBody>
                <a:bodyPr vert="horz" wrap="square" rtlCol="0">
                  <a:spAutoFit/>
                </a:bodyPr>
                <a:lstStyle/>
                <a:p>
                  <a:pPr algn="ctr"/>
                  <a:r>
                    <a:rPr lang="en-US" sz="1100" b="1" dirty="0"/>
                    <a:t>Army Size     x1,000</a:t>
                  </a:r>
                </a:p>
              </p:txBody>
            </p:sp>
            <p:sp>
              <p:nvSpPr>
                <p:cNvPr id="20" name="TextBox 19"/>
                <p:cNvSpPr txBox="1"/>
                <p:nvPr/>
              </p:nvSpPr>
              <p:spPr>
                <a:xfrm>
                  <a:off x="1776587" y="1321427"/>
                  <a:ext cx="506092" cy="2111392"/>
                </a:xfrm>
                <a:prstGeom prst="rect">
                  <a:avLst/>
                </a:prstGeom>
                <a:noFill/>
              </p:spPr>
              <p:txBody>
                <a:bodyPr vert="horz" wrap="square" rtlCol="0">
                  <a:spAutoFit/>
                </a:bodyPr>
                <a:lstStyle/>
                <a:p>
                  <a:pPr algn="r"/>
                  <a:r>
                    <a:rPr lang="en-US" sz="910" b="1" dirty="0"/>
                    <a:t>110</a:t>
                  </a:r>
                </a:p>
                <a:p>
                  <a:pPr algn="r"/>
                  <a:r>
                    <a:rPr lang="en-US" sz="910" b="1" dirty="0"/>
                    <a:t>100</a:t>
                  </a:r>
                </a:p>
                <a:p>
                  <a:pPr algn="r"/>
                  <a:r>
                    <a:rPr lang="en-US" sz="910" b="1" dirty="0"/>
                    <a:t>90</a:t>
                  </a:r>
                </a:p>
                <a:p>
                  <a:pPr algn="r"/>
                  <a:r>
                    <a:rPr lang="en-US" sz="910" b="1" dirty="0"/>
                    <a:t>80</a:t>
                  </a:r>
                </a:p>
                <a:p>
                  <a:pPr algn="r"/>
                  <a:r>
                    <a:rPr lang="en-US" sz="910" b="1" dirty="0"/>
                    <a:t>70</a:t>
                  </a:r>
                </a:p>
                <a:p>
                  <a:pPr algn="r"/>
                  <a:r>
                    <a:rPr lang="en-US" sz="910" b="1" dirty="0"/>
                    <a:t>60</a:t>
                  </a:r>
                </a:p>
                <a:p>
                  <a:pPr algn="r"/>
                  <a:r>
                    <a:rPr lang="en-US" sz="910" b="1" dirty="0"/>
                    <a:t>50 40</a:t>
                  </a:r>
                </a:p>
                <a:p>
                  <a:pPr algn="r"/>
                  <a:r>
                    <a:rPr lang="en-US" sz="910" b="1" dirty="0"/>
                    <a:t>30 20 10</a:t>
                  </a:r>
                </a:p>
              </p:txBody>
            </p:sp>
            <p:cxnSp>
              <p:nvCxnSpPr>
                <p:cNvPr id="26" name="Straight Connector 25"/>
                <p:cNvCxnSpPr>
                  <a:endCxn id="30" idx="1"/>
                </p:cNvCxnSpPr>
                <p:nvPr/>
              </p:nvCxnSpPr>
              <p:spPr>
                <a:xfrm flipH="1" flipV="1">
                  <a:off x="2213543" y="1621389"/>
                  <a:ext cx="2039649" cy="1747925"/>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4196688" y="3313696"/>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2206848" y="1614693"/>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Rectangle 22"/>
              <p:cNvSpPr/>
              <p:nvPr/>
            </p:nvSpPr>
            <p:spPr>
              <a:xfrm>
                <a:off x="877857" y="8140183"/>
                <a:ext cx="277509" cy="363736"/>
              </a:xfrm>
              <a:prstGeom prst="rect">
                <a:avLst/>
              </a:prstGeom>
            </p:spPr>
            <p:txBody>
              <a:bodyPr wrap="none">
                <a:spAutoFit/>
              </a:bodyPr>
              <a:lstStyle/>
              <a:p>
                <a:r>
                  <a:rPr lang="en-US" b="1" dirty="0" smtClean="0"/>
                  <a:t>0</a:t>
                </a:r>
                <a:endParaRPr lang="en-US" dirty="0"/>
              </a:p>
            </p:txBody>
          </p:sp>
          <p:sp>
            <p:nvSpPr>
              <p:cNvPr id="39" name="Rectangle 38"/>
              <p:cNvSpPr/>
              <p:nvPr/>
            </p:nvSpPr>
            <p:spPr>
              <a:xfrm>
                <a:off x="1252207" y="5921741"/>
                <a:ext cx="1709557" cy="430887"/>
              </a:xfrm>
              <a:prstGeom prst="rect">
                <a:avLst/>
              </a:prstGeom>
            </p:spPr>
            <p:txBody>
              <a:bodyPr wrap="square">
                <a:spAutoFit/>
              </a:bodyPr>
              <a:lstStyle/>
              <a:p>
                <a:pPr algn="ctr"/>
                <a:r>
                  <a:rPr lang="en-US" sz="1200" b="1" dirty="0">
                    <a:effectLst>
                      <a:glow rad="101600">
                        <a:schemeClr val="bg1">
                          <a:lumMod val="85000"/>
                          <a:alpha val="40000"/>
                        </a:schemeClr>
                      </a:glow>
                    </a:effectLst>
                  </a:rPr>
                  <a:t>Approximate Army Size on Return from Moscow</a:t>
                </a:r>
                <a:endParaRPr lang="en-US" sz="1200" dirty="0"/>
              </a:p>
            </p:txBody>
          </p:sp>
        </p:grpSp>
        <p:grpSp>
          <p:nvGrpSpPr>
            <p:cNvPr id="22" name="Group 21"/>
            <p:cNvGrpSpPr/>
            <p:nvPr/>
          </p:nvGrpSpPr>
          <p:grpSpPr>
            <a:xfrm>
              <a:off x="518731" y="5508719"/>
              <a:ext cx="2752819" cy="970796"/>
              <a:chOff x="-269891" y="3953219"/>
              <a:chExt cx="2636453" cy="1036291"/>
            </a:xfrm>
          </p:grpSpPr>
          <p:grpSp>
            <p:nvGrpSpPr>
              <p:cNvPr id="24" name="Group 23"/>
              <p:cNvGrpSpPr/>
              <p:nvPr/>
            </p:nvGrpSpPr>
            <p:grpSpPr>
              <a:xfrm>
                <a:off x="-269891" y="3953219"/>
                <a:ext cx="2636453" cy="1036291"/>
                <a:chOff x="747803" y="3447396"/>
                <a:chExt cx="2636453" cy="1036291"/>
              </a:xfrm>
              <a:solidFill>
                <a:schemeClr val="bg1">
                  <a:lumMod val="85000"/>
                </a:schemeClr>
              </a:solidFill>
            </p:grpSpPr>
            <p:sp>
              <p:nvSpPr>
                <p:cNvPr id="32" name="TextBox 31"/>
                <p:cNvSpPr txBox="1"/>
                <p:nvPr/>
              </p:nvSpPr>
              <p:spPr>
                <a:xfrm>
                  <a:off x="747803" y="3447396"/>
                  <a:ext cx="2636452" cy="616013"/>
                </a:xfrm>
                <a:prstGeom prst="rect">
                  <a:avLst/>
                </a:prstGeom>
                <a:grpFill/>
              </p:spPr>
              <p:txBody>
                <a:bodyPr wrap="square" rtlCol="0">
                  <a:spAutoFit/>
                </a:bodyPr>
                <a:lstStyle/>
                <a:p>
                  <a:r>
                    <a:rPr lang="en-US" sz="1050" b="1" dirty="0"/>
                    <a:t>Explain</a:t>
                  </a:r>
                  <a:r>
                    <a:rPr lang="en-US" sz="1000" dirty="0"/>
                    <a:t>:</a:t>
                  </a:r>
                </a:p>
                <a:p>
                  <a:endParaRPr lang="en-US" sz="100" dirty="0"/>
                </a:p>
                <a:p>
                  <a:pPr marL="382059" indent="-382059"/>
                  <a:r>
                    <a:rPr lang="en-US" sz="1000" dirty="0">
                      <a:latin typeface="ZDingbats"/>
                    </a:rPr>
                    <a:t>      </a:t>
                  </a:r>
                  <a:r>
                    <a:rPr lang="en-US" sz="1000" dirty="0"/>
                    <a:t>Is slope </a:t>
                  </a:r>
                  <a:r>
                    <a:rPr lang="en-US" sz="1000" b="1" dirty="0">
                      <a:solidFill>
                        <a:srgbClr val="FF0000"/>
                      </a:solidFill>
                    </a:rPr>
                    <a:t>negative</a:t>
                  </a:r>
                  <a:r>
                    <a:rPr lang="en-US" sz="1000" dirty="0"/>
                    <a:t> or </a:t>
                  </a:r>
                  <a:r>
                    <a:rPr lang="en-US" sz="1000" b="1" dirty="0"/>
                    <a:t>positive</a:t>
                  </a:r>
                  <a:r>
                    <a:rPr lang="en-US" sz="1000" dirty="0"/>
                    <a:t>?</a:t>
                  </a:r>
                </a:p>
                <a:p>
                  <a:pPr marL="382059" indent="-382059"/>
                  <a:r>
                    <a:rPr lang="en-US" sz="1000" dirty="0">
                      <a:latin typeface="ZDingbats"/>
                    </a:rPr>
                    <a:t>      </a:t>
                  </a:r>
                  <a:r>
                    <a:rPr lang="en-US" sz="1000" dirty="0"/>
                    <a:t>Which quantity is  </a:t>
                  </a:r>
                  <a:r>
                    <a:rPr lang="en-US" sz="1000" b="1" dirty="0"/>
                    <a:t>increasing</a:t>
                  </a:r>
                  <a:r>
                    <a:rPr lang="en-US" sz="1000" dirty="0"/>
                    <a:t>?</a:t>
                  </a:r>
                </a:p>
              </p:txBody>
            </p:sp>
            <p:sp>
              <p:nvSpPr>
                <p:cNvPr id="33" name="TextBox 32"/>
                <p:cNvSpPr txBox="1"/>
                <p:nvPr/>
              </p:nvSpPr>
              <p:spPr>
                <a:xfrm>
                  <a:off x="747805" y="4056584"/>
                  <a:ext cx="2636451" cy="427103"/>
                </a:xfrm>
                <a:prstGeom prst="rect">
                  <a:avLst/>
                </a:prstGeom>
                <a:grpFill/>
              </p:spPr>
              <p:txBody>
                <a:bodyPr wrap="square" rtlCol="0">
                  <a:spAutoFit/>
                </a:bodyPr>
                <a:lstStyle/>
                <a:p>
                  <a:r>
                    <a:rPr lang="en-US" sz="1000" dirty="0">
                      <a:latin typeface="ZDingbats"/>
                    </a:rPr>
                    <a:t>      </a:t>
                  </a:r>
                  <a:r>
                    <a:rPr lang="en-US" sz="1000" dirty="0"/>
                    <a:t>Which quantity is  </a:t>
                  </a:r>
                  <a:r>
                    <a:rPr lang="en-US" sz="1000" b="1" dirty="0"/>
                    <a:t>decreasing</a:t>
                  </a:r>
                  <a:r>
                    <a:rPr lang="en-US" sz="1000" dirty="0"/>
                    <a:t>?</a:t>
                  </a:r>
                </a:p>
                <a:p>
                  <a:r>
                    <a:rPr lang="en-US" sz="1000" dirty="0">
                      <a:latin typeface="ZDingbats"/>
                    </a:rPr>
                    <a:t>      </a:t>
                  </a:r>
                  <a:r>
                    <a:rPr lang="en-US" sz="1000" dirty="0"/>
                    <a:t>What does this</a:t>
                  </a:r>
                  <a:r>
                    <a:rPr lang="en-US" sz="1000" b="1" dirty="0"/>
                    <a:t> mean</a:t>
                  </a:r>
                  <a:r>
                    <a:rPr lang="en-US" sz="1000" dirty="0"/>
                    <a:t> to the average person</a:t>
                  </a:r>
                  <a:r>
                    <a:rPr lang="en-US" sz="1000" b="1" dirty="0"/>
                    <a:t>?</a:t>
                  </a:r>
                </a:p>
              </p:txBody>
            </p:sp>
          </p:grpSp>
          <p:sp>
            <p:nvSpPr>
              <p:cNvPr id="25" name="Oval 24"/>
              <p:cNvSpPr/>
              <p:nvPr/>
            </p:nvSpPr>
            <p:spPr>
              <a:xfrm>
                <a:off x="-195947" y="4172344"/>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1</a:t>
                </a:r>
              </a:p>
            </p:txBody>
          </p:sp>
          <p:sp>
            <p:nvSpPr>
              <p:cNvPr id="27" name="Oval 26"/>
              <p:cNvSpPr/>
              <p:nvPr/>
            </p:nvSpPr>
            <p:spPr>
              <a:xfrm>
                <a:off x="-195947" y="4353319"/>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2</a:t>
                </a:r>
              </a:p>
            </p:txBody>
          </p:sp>
          <p:sp>
            <p:nvSpPr>
              <p:cNvPr id="28" name="Oval 27"/>
              <p:cNvSpPr/>
              <p:nvPr/>
            </p:nvSpPr>
            <p:spPr>
              <a:xfrm>
                <a:off x="-181599" y="4611921"/>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3</a:t>
                </a:r>
              </a:p>
            </p:txBody>
          </p:sp>
          <p:sp>
            <p:nvSpPr>
              <p:cNvPr id="31" name="Oval 30"/>
              <p:cNvSpPr/>
              <p:nvPr/>
            </p:nvSpPr>
            <p:spPr>
              <a:xfrm>
                <a:off x="-181599" y="4783372"/>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4</a:t>
                </a:r>
              </a:p>
            </p:txBody>
          </p:sp>
        </p:grpSp>
        <p:sp>
          <p:nvSpPr>
            <p:cNvPr id="3" name="Rectangle 2"/>
            <p:cNvSpPr/>
            <p:nvPr/>
          </p:nvSpPr>
          <p:spPr>
            <a:xfrm>
              <a:off x="3441959" y="5405299"/>
              <a:ext cx="3579561" cy="4036453"/>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grpSp>
      <p:sp>
        <p:nvSpPr>
          <p:cNvPr id="36" name="Rectangle 35"/>
          <p:cNvSpPr/>
          <p:nvPr/>
        </p:nvSpPr>
        <p:spPr>
          <a:xfrm>
            <a:off x="7200900" y="5729288"/>
            <a:ext cx="571500" cy="1450820"/>
          </a:xfrm>
          <a:prstGeom prst="rect">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Writing Practice</a:t>
            </a:r>
            <a:endParaRPr lang="en-US" sz="1100" b="1" spc="-300" dirty="0"/>
          </a:p>
        </p:txBody>
      </p:sp>
      <p:sp>
        <p:nvSpPr>
          <p:cNvPr id="13" name="Slide Number Placeholder 12"/>
          <p:cNvSpPr>
            <a:spLocks noGrp="1"/>
          </p:cNvSpPr>
          <p:nvPr>
            <p:ph type="sldNum" sz="quarter" idx="12"/>
          </p:nvPr>
        </p:nvSpPr>
        <p:spPr/>
        <p:txBody>
          <a:bodyPr/>
          <a:lstStyle/>
          <a:p>
            <a:fld id="{BFF117EF-9718-4423-89B7-490956680319}" type="slidenum">
              <a:rPr lang="en-US" smtClean="0"/>
              <a:pPr/>
              <a:t>87</a:t>
            </a:fld>
            <a:endParaRPr lang="en-US"/>
          </a:p>
        </p:txBody>
      </p:sp>
    </p:spTree>
    <p:extLst>
      <p:ext uri="{BB962C8B-B14F-4D97-AF65-F5344CB8AC3E}">
        <p14:creationId xmlns:p14="http://schemas.microsoft.com/office/powerpoint/2010/main" val="86714923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915"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5" name="Rectangle 4"/>
          <p:cNvSpPr/>
          <p:nvPr/>
        </p:nvSpPr>
        <p:spPr>
          <a:xfrm>
            <a:off x="522491" y="3654933"/>
            <a:ext cx="4716260" cy="856930"/>
          </a:xfrm>
          <a:prstGeom prst="rect">
            <a:avLst/>
          </a:prstGeom>
        </p:spPr>
        <p:txBody>
          <a:bodyPr wrap="square" lIns="101882" tIns="50941" rIns="101882" bIns="50941">
            <a:spAutoFit/>
          </a:bodyPr>
          <a:lstStyle/>
          <a:p>
            <a:r>
              <a:rPr lang="en-US" sz="4900" b="1" dirty="0" smtClean="0">
                <a:effectLst>
                  <a:glow rad="101600">
                    <a:schemeClr val="bg1">
                      <a:lumMod val="85000"/>
                      <a:alpha val="40000"/>
                    </a:schemeClr>
                  </a:glow>
                </a:effectLst>
              </a:rPr>
              <a:t>Mixed Practice</a:t>
            </a:r>
            <a:endParaRPr lang="en-US" sz="4900" b="1" dirty="0">
              <a:effectLst>
                <a:glow rad="101600">
                  <a:schemeClr val="bg1">
                    <a:lumMod val="85000"/>
                    <a:alpha val="40000"/>
                  </a:schemeClr>
                </a:glow>
              </a:effectLst>
            </a:endParaRPr>
          </a:p>
        </p:txBody>
      </p:sp>
      <p:sp>
        <p:nvSpPr>
          <p:cNvPr id="6" name="Rectangle 5"/>
          <p:cNvSpPr/>
          <p:nvPr/>
        </p:nvSpPr>
        <p:spPr>
          <a:xfrm>
            <a:off x="2533651" y="6858000"/>
            <a:ext cx="3974153" cy="338554"/>
          </a:xfrm>
          <a:prstGeom prst="rect">
            <a:avLst/>
          </a:prstGeom>
          <a:solidFill>
            <a:schemeClr val="bg1">
              <a:lumMod val="85000"/>
            </a:schemeClr>
          </a:solidFill>
        </p:spPr>
        <p:txBody>
          <a:bodyPr wrap="square" rtlCol="0">
            <a:spAutoFit/>
          </a:bodyPr>
          <a:lstStyle/>
          <a:p>
            <a:r>
              <a:rPr lang="en-US" sz="1600" b="1" dirty="0" smtClean="0">
                <a:solidFill>
                  <a:schemeClr val="tx1"/>
                </a:solidFill>
              </a:rPr>
              <a:t>multiple choice:  100 problems for practice</a:t>
            </a:r>
          </a:p>
        </p:txBody>
      </p:sp>
      <p:sp>
        <p:nvSpPr>
          <p:cNvPr id="11" name="Slide Number Placeholder 10"/>
          <p:cNvSpPr>
            <a:spLocks noGrp="1"/>
          </p:cNvSpPr>
          <p:nvPr>
            <p:ph type="sldNum" sz="quarter" idx="12"/>
          </p:nvPr>
        </p:nvSpPr>
        <p:spPr/>
        <p:txBody>
          <a:bodyPr/>
          <a:lstStyle/>
          <a:p>
            <a:fld id="{BFF117EF-9718-4423-89B7-490956680319}" type="slidenum">
              <a:rPr lang="en-US" smtClean="0"/>
              <a:pPr/>
              <a:t>88</a:t>
            </a:fld>
            <a:endParaRPr lang="en-US"/>
          </a:p>
        </p:txBody>
      </p:sp>
    </p:spTree>
    <p:extLst>
      <p:ext uri="{BB962C8B-B14F-4D97-AF65-F5344CB8AC3E}">
        <p14:creationId xmlns:p14="http://schemas.microsoft.com/office/powerpoint/2010/main" val="320844244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89177"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89</a:t>
            </a:fld>
            <a:endParaRPr lang="en-US"/>
          </a:p>
        </p:txBody>
      </p:sp>
      <p:pic>
        <p:nvPicPr>
          <p:cNvPr id="6" name="Picture 5" descr="Picture1.png"/>
          <p:cNvPicPr>
            <a:picLocks noChangeAspect="1"/>
          </p:cNvPicPr>
          <p:nvPr/>
        </p:nvPicPr>
        <p:blipFill>
          <a:blip r:embed="rId3" cstate="print"/>
          <a:stretch>
            <a:fillRect/>
          </a:stretch>
        </p:blipFill>
        <p:spPr>
          <a:xfrm>
            <a:off x="493808" y="223609"/>
            <a:ext cx="6979343" cy="9533357"/>
          </a:xfrm>
          <a:prstGeom prst="rect">
            <a:avLst/>
          </a:prstGeom>
        </p:spPr>
      </p:pic>
    </p:spTree>
    <p:extLst>
      <p:ext uri="{BB962C8B-B14F-4D97-AF65-F5344CB8AC3E}">
        <p14:creationId xmlns:p14="http://schemas.microsoft.com/office/powerpoint/2010/main" val="39995706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16368" y="762000"/>
            <a:ext cx="256032" cy="990600"/>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MOD 1</a:t>
            </a:r>
            <a:endParaRPr lang="en-US" sz="1100" b="1" spc="-300" dirty="0"/>
          </a:p>
        </p:txBody>
      </p:sp>
      <p:sp>
        <p:nvSpPr>
          <p:cNvPr id="5" name="Rectangle 4"/>
          <p:cNvSpPr/>
          <p:nvPr/>
        </p:nvSpPr>
        <p:spPr>
          <a:xfrm>
            <a:off x="522490" y="3654933"/>
            <a:ext cx="6388949" cy="1103151"/>
          </a:xfrm>
          <a:prstGeom prst="rect">
            <a:avLst/>
          </a:prstGeom>
        </p:spPr>
        <p:txBody>
          <a:bodyPr wrap="square" lIns="101882" tIns="50941" rIns="101882" bIns="50941">
            <a:spAutoFit/>
          </a:bodyPr>
          <a:lstStyle/>
          <a:p>
            <a:r>
              <a:rPr lang="en-US" sz="4900" b="1" dirty="0" smtClean="0">
                <a:effectLst>
                  <a:glow rad="101600">
                    <a:schemeClr val="bg1">
                      <a:lumMod val="85000"/>
                      <a:alpha val="40000"/>
                    </a:schemeClr>
                  </a:glow>
                </a:effectLst>
              </a:rPr>
              <a:t>Module 1</a:t>
            </a:r>
            <a:endParaRPr lang="en-US" sz="4900" b="1" dirty="0">
              <a:effectLst>
                <a:glow rad="101600">
                  <a:schemeClr val="bg1">
                    <a:lumMod val="85000"/>
                    <a:alpha val="40000"/>
                  </a:schemeClr>
                </a:glow>
              </a:effectLst>
            </a:endParaRPr>
          </a:p>
          <a:p>
            <a:r>
              <a:rPr lang="en-US" sz="1600" b="1" dirty="0" smtClean="0">
                <a:effectLst>
                  <a:glow rad="101600">
                    <a:schemeClr val="bg1">
                      <a:lumMod val="85000"/>
                      <a:alpha val="40000"/>
                    </a:schemeClr>
                  </a:glow>
                </a:effectLst>
              </a:rPr>
              <a:t>Operations, Linear Equations &amp; Inequalities</a:t>
            </a:r>
            <a:endParaRPr lang="en-US" sz="1600" dirty="0"/>
          </a:p>
        </p:txBody>
      </p:sp>
      <p:sp>
        <p:nvSpPr>
          <p:cNvPr id="6" name="Rectangle 5"/>
          <p:cNvSpPr/>
          <p:nvPr/>
        </p:nvSpPr>
        <p:spPr>
          <a:xfrm>
            <a:off x="2533651" y="6858000"/>
            <a:ext cx="2933700" cy="892552"/>
          </a:xfrm>
          <a:prstGeom prst="rect">
            <a:avLst/>
          </a:prstGeom>
          <a:solidFill>
            <a:schemeClr val="bg1">
              <a:lumMod val="85000"/>
            </a:schemeClr>
          </a:solidFill>
        </p:spPr>
        <p:txBody>
          <a:bodyPr wrap="square" rtlCol="0">
            <a:spAutoFit/>
          </a:bodyPr>
          <a:lstStyle/>
          <a:p>
            <a:r>
              <a:rPr lang="en-US" sz="1600" b="1" dirty="0" smtClean="0">
                <a:solidFill>
                  <a:schemeClr val="tx1"/>
                </a:solidFill>
              </a:rPr>
              <a:t>Rubric:</a:t>
            </a:r>
            <a:endParaRPr lang="en-US" sz="1600" b="1" dirty="0">
              <a:solidFill>
                <a:schemeClr val="tx1"/>
              </a:solidFill>
            </a:endParaRPr>
          </a:p>
          <a:p>
            <a:endParaRPr lang="en-US" sz="400" b="1" dirty="0">
              <a:solidFill>
                <a:schemeClr val="tx1"/>
              </a:solidFill>
            </a:endParaRPr>
          </a:p>
          <a:p>
            <a:r>
              <a:rPr lang="en-US" sz="1600" b="1" dirty="0" smtClean="0">
                <a:solidFill>
                  <a:schemeClr val="tx1"/>
                </a:solidFill>
              </a:rPr>
              <a:t>1 point for each correct answer: multiple choice.</a:t>
            </a:r>
          </a:p>
        </p:txBody>
      </p:sp>
      <p:sp>
        <p:nvSpPr>
          <p:cNvPr id="11" name="Slide Number Placeholder 10"/>
          <p:cNvSpPr>
            <a:spLocks noGrp="1"/>
          </p:cNvSpPr>
          <p:nvPr>
            <p:ph type="sldNum" sz="quarter" idx="12"/>
          </p:nvPr>
        </p:nvSpPr>
        <p:spPr/>
        <p:txBody>
          <a:bodyPr/>
          <a:lstStyle/>
          <a:p>
            <a:fld id="{BFF117EF-9718-4423-89B7-490956680319}" type="slidenum">
              <a:rPr lang="en-US" smtClean="0"/>
              <a:pPr/>
              <a:t>9</a:t>
            </a:fld>
            <a:endParaRPr lang="en-US" dirty="0"/>
          </a:p>
        </p:txBody>
      </p:sp>
    </p:spTree>
    <p:extLst>
      <p:ext uri="{BB962C8B-B14F-4D97-AF65-F5344CB8AC3E}">
        <p14:creationId xmlns:p14="http://schemas.microsoft.com/office/powerpoint/2010/main" val="342423780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915"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90</a:t>
            </a:fld>
            <a:endParaRPr lang="en-US"/>
          </a:p>
        </p:txBody>
      </p:sp>
      <p:pic>
        <p:nvPicPr>
          <p:cNvPr id="5" name="Picture 4" descr="Picture2.png"/>
          <p:cNvPicPr>
            <a:picLocks noChangeAspect="1"/>
          </p:cNvPicPr>
          <p:nvPr/>
        </p:nvPicPr>
        <p:blipFill>
          <a:blip r:embed="rId3" cstate="print"/>
          <a:stretch>
            <a:fillRect/>
          </a:stretch>
        </p:blipFill>
        <p:spPr>
          <a:xfrm>
            <a:off x="375194" y="171089"/>
            <a:ext cx="7022012" cy="9716221"/>
          </a:xfrm>
          <a:prstGeom prst="rect">
            <a:avLst/>
          </a:prstGeom>
        </p:spPr>
      </p:pic>
    </p:spTree>
    <p:extLst>
      <p:ext uri="{BB962C8B-B14F-4D97-AF65-F5344CB8AC3E}">
        <p14:creationId xmlns:p14="http://schemas.microsoft.com/office/powerpoint/2010/main" val="244890246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89177"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91</a:t>
            </a:fld>
            <a:endParaRPr lang="en-US"/>
          </a:p>
        </p:txBody>
      </p:sp>
      <p:pic>
        <p:nvPicPr>
          <p:cNvPr id="5" name="Picture 4" descr="Picture3.png"/>
          <p:cNvPicPr>
            <a:picLocks noChangeAspect="1"/>
          </p:cNvPicPr>
          <p:nvPr/>
        </p:nvPicPr>
        <p:blipFill>
          <a:blip r:embed="rId3" cstate="print"/>
          <a:stretch>
            <a:fillRect/>
          </a:stretch>
        </p:blipFill>
        <p:spPr>
          <a:xfrm>
            <a:off x="430053" y="256426"/>
            <a:ext cx="6912293" cy="9545548"/>
          </a:xfrm>
          <a:prstGeom prst="rect">
            <a:avLst/>
          </a:prstGeom>
        </p:spPr>
      </p:pic>
    </p:spTree>
    <p:extLst>
      <p:ext uri="{BB962C8B-B14F-4D97-AF65-F5344CB8AC3E}">
        <p14:creationId xmlns:p14="http://schemas.microsoft.com/office/powerpoint/2010/main" val="146135767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915"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92</a:t>
            </a:fld>
            <a:endParaRPr lang="en-US"/>
          </a:p>
        </p:txBody>
      </p:sp>
      <p:pic>
        <p:nvPicPr>
          <p:cNvPr id="5" name="Picture 4" descr="Picture4.png"/>
          <p:cNvPicPr>
            <a:picLocks noChangeAspect="1"/>
          </p:cNvPicPr>
          <p:nvPr/>
        </p:nvPicPr>
        <p:blipFill>
          <a:blip r:embed="rId3" cstate="print"/>
          <a:stretch>
            <a:fillRect/>
          </a:stretch>
        </p:blipFill>
        <p:spPr>
          <a:xfrm>
            <a:off x="487960" y="457577"/>
            <a:ext cx="6796479" cy="9143245"/>
          </a:xfrm>
          <a:prstGeom prst="rect">
            <a:avLst/>
          </a:prstGeom>
        </p:spPr>
      </p:pic>
    </p:spTree>
    <p:extLst>
      <p:ext uri="{BB962C8B-B14F-4D97-AF65-F5344CB8AC3E}">
        <p14:creationId xmlns:p14="http://schemas.microsoft.com/office/powerpoint/2010/main" val="288856339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89177"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93</a:t>
            </a:fld>
            <a:endParaRPr lang="en-US"/>
          </a:p>
        </p:txBody>
      </p:sp>
      <p:pic>
        <p:nvPicPr>
          <p:cNvPr id="5" name="Picture 4" descr="Picture5.png"/>
          <p:cNvPicPr>
            <a:picLocks noChangeAspect="1"/>
          </p:cNvPicPr>
          <p:nvPr/>
        </p:nvPicPr>
        <p:blipFill>
          <a:blip r:embed="rId3" cstate="print"/>
          <a:stretch>
            <a:fillRect/>
          </a:stretch>
        </p:blipFill>
        <p:spPr>
          <a:xfrm>
            <a:off x="576345" y="491103"/>
            <a:ext cx="6619709" cy="9076194"/>
          </a:xfrm>
          <a:prstGeom prst="rect">
            <a:avLst/>
          </a:prstGeom>
        </p:spPr>
      </p:pic>
    </p:spTree>
    <p:extLst>
      <p:ext uri="{BB962C8B-B14F-4D97-AF65-F5344CB8AC3E}">
        <p14:creationId xmlns:p14="http://schemas.microsoft.com/office/powerpoint/2010/main" val="193881810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915"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94</a:t>
            </a:fld>
            <a:endParaRPr lang="en-US"/>
          </a:p>
        </p:txBody>
      </p:sp>
      <p:pic>
        <p:nvPicPr>
          <p:cNvPr id="5" name="Picture 4" descr="Picture6.png"/>
          <p:cNvPicPr>
            <a:picLocks noChangeAspect="1"/>
          </p:cNvPicPr>
          <p:nvPr/>
        </p:nvPicPr>
        <p:blipFill>
          <a:blip r:embed="rId3" cstate="print"/>
          <a:stretch>
            <a:fillRect/>
          </a:stretch>
        </p:blipFill>
        <p:spPr>
          <a:xfrm>
            <a:off x="914645" y="232044"/>
            <a:ext cx="5943109" cy="9594312"/>
          </a:xfrm>
          <a:prstGeom prst="rect">
            <a:avLst/>
          </a:prstGeom>
        </p:spPr>
      </p:pic>
    </p:spTree>
    <p:extLst>
      <p:ext uri="{BB962C8B-B14F-4D97-AF65-F5344CB8AC3E}">
        <p14:creationId xmlns:p14="http://schemas.microsoft.com/office/powerpoint/2010/main" val="108111145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89177"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95</a:t>
            </a:fld>
            <a:endParaRPr lang="en-US"/>
          </a:p>
        </p:txBody>
      </p:sp>
      <p:pic>
        <p:nvPicPr>
          <p:cNvPr id="5" name="Picture 4" descr="Picture7.png"/>
          <p:cNvPicPr>
            <a:picLocks noChangeAspect="1"/>
          </p:cNvPicPr>
          <p:nvPr/>
        </p:nvPicPr>
        <p:blipFill>
          <a:blip r:embed="rId3" cstate="print"/>
          <a:stretch>
            <a:fillRect/>
          </a:stretch>
        </p:blipFill>
        <p:spPr>
          <a:xfrm>
            <a:off x="911597" y="987886"/>
            <a:ext cx="5949205" cy="8082628"/>
          </a:xfrm>
          <a:prstGeom prst="rect">
            <a:avLst/>
          </a:prstGeom>
        </p:spPr>
      </p:pic>
    </p:spTree>
    <p:extLst>
      <p:ext uri="{BB962C8B-B14F-4D97-AF65-F5344CB8AC3E}">
        <p14:creationId xmlns:p14="http://schemas.microsoft.com/office/powerpoint/2010/main" val="417020354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915"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96</a:t>
            </a:fld>
            <a:endParaRPr lang="en-US"/>
          </a:p>
        </p:txBody>
      </p:sp>
      <p:pic>
        <p:nvPicPr>
          <p:cNvPr id="5" name="Picture 4" descr="Picture8.png"/>
          <p:cNvPicPr>
            <a:picLocks noChangeAspect="1"/>
          </p:cNvPicPr>
          <p:nvPr/>
        </p:nvPicPr>
        <p:blipFill>
          <a:blip r:embed="rId3" cstate="print"/>
          <a:stretch>
            <a:fillRect/>
          </a:stretch>
        </p:blipFill>
        <p:spPr>
          <a:xfrm>
            <a:off x="335573" y="299094"/>
            <a:ext cx="7101253" cy="9460211"/>
          </a:xfrm>
          <a:prstGeom prst="rect">
            <a:avLst/>
          </a:prstGeom>
        </p:spPr>
      </p:pic>
    </p:spTree>
    <p:extLst>
      <p:ext uri="{BB962C8B-B14F-4D97-AF65-F5344CB8AC3E}">
        <p14:creationId xmlns:p14="http://schemas.microsoft.com/office/powerpoint/2010/main" val="115968137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89177"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97</a:t>
            </a:fld>
            <a:endParaRPr lang="en-US"/>
          </a:p>
        </p:txBody>
      </p:sp>
      <p:pic>
        <p:nvPicPr>
          <p:cNvPr id="5" name="Picture 4" descr="Picture9.png"/>
          <p:cNvPicPr>
            <a:picLocks noChangeAspect="1"/>
          </p:cNvPicPr>
          <p:nvPr/>
        </p:nvPicPr>
        <p:blipFill>
          <a:blip r:embed="rId3" cstate="print"/>
          <a:stretch>
            <a:fillRect/>
          </a:stretch>
        </p:blipFill>
        <p:spPr>
          <a:xfrm>
            <a:off x="384337" y="250330"/>
            <a:ext cx="7003725" cy="9557739"/>
          </a:xfrm>
          <a:prstGeom prst="rect">
            <a:avLst/>
          </a:prstGeom>
        </p:spPr>
      </p:pic>
    </p:spTree>
    <p:extLst>
      <p:ext uri="{BB962C8B-B14F-4D97-AF65-F5344CB8AC3E}">
        <p14:creationId xmlns:p14="http://schemas.microsoft.com/office/powerpoint/2010/main" val="358523669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915"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98</a:t>
            </a:fld>
            <a:endParaRPr lang="en-US"/>
          </a:p>
        </p:txBody>
      </p:sp>
      <p:pic>
        <p:nvPicPr>
          <p:cNvPr id="6" name="Picture 5" descr="Picture10.png"/>
          <p:cNvPicPr>
            <a:picLocks noChangeAspect="1"/>
          </p:cNvPicPr>
          <p:nvPr/>
        </p:nvPicPr>
        <p:blipFill>
          <a:blip r:embed="rId3" cstate="print"/>
          <a:stretch>
            <a:fillRect/>
          </a:stretch>
        </p:blipFill>
        <p:spPr>
          <a:xfrm>
            <a:off x="299000" y="454530"/>
            <a:ext cx="7174399" cy="9149340"/>
          </a:xfrm>
          <a:prstGeom prst="rect">
            <a:avLst/>
          </a:prstGeom>
        </p:spPr>
      </p:pic>
    </p:spTree>
    <p:extLst>
      <p:ext uri="{BB962C8B-B14F-4D97-AF65-F5344CB8AC3E}">
        <p14:creationId xmlns:p14="http://schemas.microsoft.com/office/powerpoint/2010/main" val="366350050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89177" y="7179679"/>
            <a:ext cx="285607" cy="1444752"/>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100" b="1" spc="-300" dirty="0" smtClean="0"/>
              <a:t>Practice</a:t>
            </a:r>
          </a:p>
        </p:txBody>
      </p:sp>
      <p:sp>
        <p:nvSpPr>
          <p:cNvPr id="7" name="Slide Number Placeholder 6"/>
          <p:cNvSpPr>
            <a:spLocks noGrp="1"/>
          </p:cNvSpPr>
          <p:nvPr>
            <p:ph type="sldNum" sz="quarter" idx="12"/>
          </p:nvPr>
        </p:nvSpPr>
        <p:spPr/>
        <p:txBody>
          <a:bodyPr/>
          <a:lstStyle/>
          <a:p>
            <a:fld id="{BFF117EF-9718-4423-89B7-490956680319}" type="slidenum">
              <a:rPr lang="en-US" smtClean="0"/>
              <a:pPr/>
              <a:t>99</a:t>
            </a:fld>
            <a:endParaRPr lang="en-US"/>
          </a:p>
        </p:txBody>
      </p:sp>
      <p:pic>
        <p:nvPicPr>
          <p:cNvPr id="5" name="Picture 4" descr="Picture11.png"/>
          <p:cNvPicPr>
            <a:picLocks noChangeAspect="1"/>
          </p:cNvPicPr>
          <p:nvPr/>
        </p:nvPicPr>
        <p:blipFill>
          <a:blip r:embed="rId3" cstate="print"/>
          <a:stretch>
            <a:fillRect/>
          </a:stretch>
        </p:blipFill>
        <p:spPr>
          <a:xfrm>
            <a:off x="445292" y="536819"/>
            <a:ext cx="6881816" cy="8984762"/>
          </a:xfrm>
          <a:prstGeom prst="rect">
            <a:avLst/>
          </a:prstGeom>
        </p:spPr>
      </p:pic>
    </p:spTree>
    <p:extLst>
      <p:ext uri="{BB962C8B-B14F-4D97-AF65-F5344CB8AC3E}">
        <p14:creationId xmlns:p14="http://schemas.microsoft.com/office/powerpoint/2010/main" val="42251116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1509</TotalTime>
  <Words>4476</Words>
  <Application>Microsoft Office PowerPoint</Application>
  <PresentationFormat>Custom</PresentationFormat>
  <Paragraphs>1304</Paragraphs>
  <Slides>120</Slides>
  <Notes>120</Notes>
  <HiddenSlides>0</HiddenSlides>
  <MMClips>0</MMClips>
  <ScaleCrop>false</ScaleCrop>
  <HeadingPairs>
    <vt:vector size="4" baseType="variant">
      <vt:variant>
        <vt:lpstr>Theme</vt:lpstr>
      </vt:variant>
      <vt:variant>
        <vt:i4>1</vt:i4>
      </vt:variant>
      <vt:variant>
        <vt:lpstr>Slide Titles</vt:lpstr>
      </vt:variant>
      <vt:variant>
        <vt:i4>120</vt:i4>
      </vt:variant>
    </vt:vector>
  </HeadingPairs>
  <TitlesOfParts>
    <vt:vector size="12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155</cp:revision>
  <cp:lastPrinted>2012-11-27T15:56:08Z</cp:lastPrinted>
  <dcterms:created xsi:type="dcterms:W3CDTF">2012-11-20T18:47:18Z</dcterms:created>
  <dcterms:modified xsi:type="dcterms:W3CDTF">2012-12-04T19:30:03Z</dcterms:modified>
</cp:coreProperties>
</file>